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0388600" cy="5854700"/>
  <p:notesSz cx="6797675" cy="99266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4" roundtripDataSignature="AMtx7mhXxeVK+UeqseuIGs8w8viJhCbVY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3" d="100"/>
          <a:sy n="123" d="100"/>
        </p:scale>
        <p:origin x="77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056"/>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0443" y="0"/>
            <a:ext cx="2945659" cy="498056"/>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28584"/>
            <a:ext cx="2945659" cy="49805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p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0: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3" name="Google Shape;253;p10: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1: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4" name="Google Shape;274;p11: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2: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9" name="Google Shape;299;p12: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3: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1" name="Google Shape;321;p13: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14: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2" name="Google Shape;332;p14: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15: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3" name="Google Shape;353;p15: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16: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5" name="Google Shape;375;p16: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17: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0" name="Google Shape;400;p17: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p18: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2" name="Google Shape;422;p18: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2: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 name="Google Shape;102;p2: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3: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6" name="Google Shape;116;p3: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4: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7" name="Google Shape;127;p4: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5: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2" name="Google Shape;152;p5: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6: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3" name="Google Shape;173;p6: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7: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5" name="Google Shape;195;p7: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8: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0" name="Google Shape;220;p8: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9: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1" name="Google Shape;231;p9:notes"/>
          <p:cNvSpPr>
            <a:spLocks noGrp="1" noRot="1" noChangeAspect="1"/>
          </p:cNvSpPr>
          <p:nvPr>
            <p:ph type="sldImg" idx="2"/>
          </p:nvPr>
        </p:nvSpPr>
        <p:spPr>
          <a:xfrm>
            <a:off x="428625" y="1241425"/>
            <a:ext cx="59404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2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2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2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29"/>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2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2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2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30"/>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30"/>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1" name="Google Shape;81;p3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
        <p:cNvGrpSpPr/>
        <p:nvPr/>
      </p:nvGrpSpPr>
      <p:grpSpPr>
        <a:xfrm>
          <a:off x="0" y="0"/>
          <a:ext cx="0" cy="0"/>
          <a:chOff x="0" y="0"/>
          <a:chExt cx="0" cy="0"/>
        </a:xfrm>
      </p:grpSpPr>
      <p:sp>
        <p:nvSpPr>
          <p:cNvPr id="20" name="Google Shape;20;p21"/>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21"/>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2" name="Google Shape;22;p2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2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2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2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 name="Google Shape;28;p2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2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23"/>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23"/>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4" name="Google Shape;34;p2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2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4"/>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0" name="Google Shape;40;p24"/>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1" name="Google Shape;41;p2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2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2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5"/>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25"/>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25"/>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9" name="Google Shape;49;p25"/>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50" name="Google Shape;50;p2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2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2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2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27"/>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7"/>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1" name="Google Shape;61;p27"/>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2" name="Google Shape;62;p2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28"/>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28"/>
          <p:cNvSpPr>
            <a:spLocks noGrp="1"/>
          </p:cNvSpPr>
          <p:nvPr>
            <p:ph type="pic" idx="2"/>
          </p:nvPr>
        </p:nvSpPr>
        <p:spPr>
          <a:xfrm>
            <a:off x="1792288" y="612775"/>
            <a:ext cx="5486400" cy="4114800"/>
          </a:xfrm>
          <a:prstGeom prst="rect">
            <a:avLst/>
          </a:prstGeom>
          <a:noFill/>
          <a:ln>
            <a:noFill/>
          </a:ln>
        </p:spPr>
      </p:sp>
      <p:sp>
        <p:nvSpPr>
          <p:cNvPr id="68" name="Google Shape;68;p28"/>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9" name="Google Shape;69;p2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9"/>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2.jp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hyperlink" Target="mailto:kristina.alekniene@balticaccountingexperts.l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p:nvPr/>
        </p:nvSpPr>
        <p:spPr>
          <a:xfrm>
            <a:off x="114610" y="873824"/>
            <a:ext cx="10299700" cy="3501326"/>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0" name="Google Shape;90;p1"/>
          <p:cNvPicPr preferRelativeResize="0"/>
          <p:nvPr/>
        </p:nvPicPr>
        <p:blipFill rotWithShape="1">
          <a:blip r:embed="rId3">
            <a:alphaModFix/>
          </a:blip>
          <a:srcRect/>
          <a:stretch/>
        </p:blipFill>
        <p:spPr>
          <a:xfrm>
            <a:off x="12700" y="-525076"/>
            <a:ext cx="10375900" cy="6913313"/>
          </a:xfrm>
          <a:prstGeom prst="rect">
            <a:avLst/>
          </a:prstGeom>
          <a:noFill/>
          <a:ln>
            <a:noFill/>
          </a:ln>
        </p:spPr>
      </p:pic>
      <p:sp>
        <p:nvSpPr>
          <p:cNvPr id="91" name="Google Shape;91;p1"/>
          <p:cNvSpPr/>
          <p:nvPr/>
        </p:nvSpPr>
        <p:spPr>
          <a:xfrm>
            <a:off x="774700" y="2908300"/>
            <a:ext cx="8851900" cy="2667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1"/>
          <p:cNvSpPr/>
          <p:nvPr/>
        </p:nvSpPr>
        <p:spPr>
          <a:xfrm>
            <a:off x="3632200" y="762000"/>
            <a:ext cx="31115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
          <p:cNvSpPr/>
          <p:nvPr/>
        </p:nvSpPr>
        <p:spPr>
          <a:xfrm>
            <a:off x="1155700" y="1163676"/>
            <a:ext cx="8851900" cy="2032000"/>
          </a:xfrm>
          <a:prstGeom prst="rect">
            <a:avLst/>
          </a:prstGeom>
          <a:solidFill>
            <a:srgbClr val="3FB447">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1"/>
          <p:cNvSpPr txBox="1"/>
          <p:nvPr/>
        </p:nvSpPr>
        <p:spPr>
          <a:xfrm>
            <a:off x="876610" y="1195246"/>
            <a:ext cx="8851900" cy="231775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3600" b="1" i="0" u="none" strike="noStrike" cap="none">
                <a:solidFill>
                  <a:srgbClr val="F2F2F2"/>
                </a:solidFill>
                <a:latin typeface="Arial"/>
                <a:ea typeface="Arial"/>
                <a:cs typeface="Arial"/>
                <a:sym typeface="Arial"/>
              </a:rPr>
              <a:t>FUTURE OF THE PROFFESION: </a:t>
            </a:r>
            <a:endParaRPr/>
          </a:p>
          <a:p>
            <a:pPr marL="0" marR="0" lvl="0" indent="0" algn="ctr" rtl="0">
              <a:spcBef>
                <a:spcPts val="0"/>
              </a:spcBef>
              <a:spcAft>
                <a:spcPts val="0"/>
              </a:spcAft>
              <a:buNone/>
            </a:pPr>
            <a:r>
              <a:rPr lang="en-US" sz="3600" b="1" i="0" u="none" strike="noStrike" cap="none">
                <a:solidFill>
                  <a:srgbClr val="F2F2F2"/>
                </a:solidFill>
                <a:latin typeface="Arial"/>
                <a:ea typeface="Arial"/>
                <a:cs typeface="Arial"/>
                <a:sym typeface="Arial"/>
              </a:rPr>
              <a:t>ACCOUNTANTS, AUDITORS, TAX CONSULTANTS</a:t>
            </a:r>
            <a:endParaRPr sz="3600" b="0" i="0" u="none" strike="noStrike" cap="none">
              <a:solidFill>
                <a:srgbClr val="F2F2F2"/>
              </a:solidFill>
              <a:latin typeface="Calibri"/>
              <a:ea typeface="Calibri"/>
              <a:cs typeface="Calibri"/>
              <a:sym typeface="Calibri"/>
            </a:endParaRPr>
          </a:p>
        </p:txBody>
      </p:sp>
      <p:sp>
        <p:nvSpPr>
          <p:cNvPr id="95" name="Google Shape;95;p1"/>
          <p:cNvSpPr txBox="1"/>
          <p:nvPr/>
        </p:nvSpPr>
        <p:spPr>
          <a:xfrm>
            <a:off x="5526725" y="3837375"/>
            <a:ext cx="4574100" cy="1623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r" rtl="0">
              <a:lnSpc>
                <a:spcPct val="100000"/>
              </a:lnSpc>
              <a:spcBef>
                <a:spcPts val="0"/>
              </a:spcBef>
              <a:spcAft>
                <a:spcPts val="0"/>
              </a:spcAft>
              <a:buNone/>
            </a:pPr>
            <a:r>
              <a:rPr lang="en-US" sz="1400" b="0" i="0" u="none" strike="noStrike" cap="none">
                <a:solidFill>
                  <a:srgbClr val="F2F2F2"/>
                </a:solidFill>
                <a:latin typeface="Arial"/>
                <a:ea typeface="Arial"/>
                <a:cs typeface="Arial"/>
                <a:sym typeface="Arial"/>
              </a:rPr>
              <a:t>Member of The Clarkson Hyde Global in Lithuania: </a:t>
            </a:r>
            <a:endParaRPr/>
          </a:p>
          <a:p>
            <a:pPr marL="0" marR="0" lvl="0" indent="0" algn="r" rtl="0">
              <a:lnSpc>
                <a:spcPct val="100000"/>
              </a:lnSpc>
              <a:spcBef>
                <a:spcPts val="0"/>
              </a:spcBef>
              <a:spcAft>
                <a:spcPts val="0"/>
              </a:spcAft>
              <a:buNone/>
            </a:pPr>
            <a:r>
              <a:rPr lang="en-US" sz="1400" b="0" i="0" u="none" strike="noStrike" cap="none">
                <a:solidFill>
                  <a:srgbClr val="F2F2F2"/>
                </a:solidFill>
                <a:latin typeface="Arial"/>
                <a:ea typeface="Arial"/>
                <a:cs typeface="Arial"/>
                <a:sym typeface="Arial"/>
              </a:rPr>
              <a:t>UAB Baltic accounting experts, owner, CEO</a:t>
            </a:r>
            <a:endParaRPr/>
          </a:p>
          <a:p>
            <a:pPr marL="0" marR="0" lvl="0" indent="0" algn="r" rtl="0">
              <a:lnSpc>
                <a:spcPct val="100000"/>
              </a:lnSpc>
              <a:spcBef>
                <a:spcPts val="0"/>
              </a:spcBef>
              <a:spcAft>
                <a:spcPts val="0"/>
              </a:spcAft>
              <a:buNone/>
            </a:pPr>
            <a:r>
              <a:rPr lang="en-US" sz="1400" b="0" i="0" u="none" strike="noStrike" cap="none">
                <a:solidFill>
                  <a:srgbClr val="F2F2F2"/>
                </a:solidFill>
                <a:latin typeface="Arial"/>
                <a:ea typeface="Arial"/>
                <a:cs typeface="Arial"/>
                <a:sym typeface="Arial"/>
              </a:rPr>
              <a:t>Kristina L. Aleknienė</a:t>
            </a:r>
            <a:endParaRPr/>
          </a:p>
          <a:p>
            <a:pPr marL="0" marR="0" lvl="0" indent="0" algn="r" rtl="0">
              <a:lnSpc>
                <a:spcPct val="100000"/>
              </a:lnSpc>
              <a:spcBef>
                <a:spcPts val="0"/>
              </a:spcBef>
              <a:spcAft>
                <a:spcPts val="0"/>
              </a:spcAft>
              <a:buNone/>
            </a:pPr>
            <a:endParaRPr sz="1100" b="0" i="0" u="none" strike="noStrike" cap="none">
              <a:solidFill>
                <a:schemeClr val="dk1"/>
              </a:solidFill>
              <a:latin typeface="Calibri"/>
              <a:ea typeface="Calibri"/>
              <a:cs typeface="Calibri"/>
              <a:sym typeface="Calibri"/>
            </a:endParaRPr>
          </a:p>
        </p:txBody>
      </p:sp>
      <p:pic>
        <p:nvPicPr>
          <p:cNvPr id="96" name="Google Shape;96;p1"/>
          <p:cNvPicPr preferRelativeResize="0"/>
          <p:nvPr/>
        </p:nvPicPr>
        <p:blipFill rotWithShape="1">
          <a:blip r:embed="rId4">
            <a:alphaModFix/>
          </a:blip>
          <a:srcRect/>
          <a:stretch/>
        </p:blipFill>
        <p:spPr>
          <a:xfrm>
            <a:off x="4331472" y="24687"/>
            <a:ext cx="932988" cy="856154"/>
          </a:xfrm>
          <a:prstGeom prst="rect">
            <a:avLst/>
          </a:prstGeom>
          <a:noFill/>
          <a:ln>
            <a:noFill/>
          </a:ln>
        </p:spPr>
      </p:pic>
      <p:pic>
        <p:nvPicPr>
          <p:cNvPr id="97" name="Google Shape;97;p1"/>
          <p:cNvPicPr preferRelativeResize="0"/>
          <p:nvPr/>
        </p:nvPicPr>
        <p:blipFill rotWithShape="1">
          <a:blip r:embed="rId5">
            <a:alphaModFix/>
          </a:blip>
          <a:srcRect/>
          <a:stretch/>
        </p:blipFill>
        <p:spPr>
          <a:xfrm>
            <a:off x="5880100" y="-8320"/>
            <a:ext cx="3200766" cy="972971"/>
          </a:xfrm>
          <a:prstGeom prst="rect">
            <a:avLst/>
          </a:prstGeom>
          <a:noFill/>
          <a:ln>
            <a:noFill/>
          </a:ln>
        </p:spPr>
      </p:pic>
      <p:sp>
        <p:nvSpPr>
          <p:cNvPr id="98" name="Google Shape;98;p1"/>
          <p:cNvSpPr txBox="1"/>
          <p:nvPr/>
        </p:nvSpPr>
        <p:spPr>
          <a:xfrm>
            <a:off x="4965700" y="4796210"/>
            <a:ext cx="16764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a:solidFill>
                  <a:srgbClr val="F2F2F2"/>
                </a:solidFill>
                <a:latin typeface="Calibri"/>
                <a:ea typeface="Calibri"/>
                <a:cs typeface="Calibri"/>
                <a:sym typeface="Calibri"/>
              </a:rPr>
              <a:t>2024 MADRID</a:t>
            </a:r>
            <a:endParaRPr/>
          </a:p>
        </p:txBody>
      </p:sp>
      <p:pic>
        <p:nvPicPr>
          <p:cNvPr id="99" name="Google Shape;99;p1"/>
          <p:cNvPicPr preferRelativeResize="0"/>
          <p:nvPr/>
        </p:nvPicPr>
        <p:blipFill rotWithShape="1">
          <a:blip r:embed="rId6">
            <a:alphaModFix/>
          </a:blip>
          <a:srcRect/>
          <a:stretch/>
        </p:blipFill>
        <p:spPr>
          <a:xfrm>
            <a:off x="9012353" y="4545557"/>
            <a:ext cx="1228493" cy="122849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10"/>
          <p:cNvSpPr/>
          <p:nvPr/>
        </p:nvSpPr>
        <p:spPr>
          <a:xfrm>
            <a:off x="-50" y="-769825"/>
            <a:ext cx="10388700" cy="76074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56" name="Google Shape;256;p10"/>
          <p:cNvPicPr preferRelativeResize="0"/>
          <p:nvPr/>
        </p:nvPicPr>
        <p:blipFill rotWithShape="1">
          <a:blip r:embed="rId3">
            <a:alphaModFix/>
          </a:blip>
          <a:srcRect l="5000" r="5000"/>
          <a:stretch/>
        </p:blipFill>
        <p:spPr>
          <a:xfrm>
            <a:off x="0" y="0"/>
            <a:ext cx="3454400" cy="7607300"/>
          </a:xfrm>
          <a:prstGeom prst="rect">
            <a:avLst/>
          </a:prstGeom>
          <a:noFill/>
          <a:ln>
            <a:noFill/>
          </a:ln>
        </p:spPr>
      </p:pic>
      <p:sp>
        <p:nvSpPr>
          <p:cNvPr id="257" name="Google Shape;257;p10"/>
          <p:cNvSpPr/>
          <p:nvPr/>
        </p:nvSpPr>
        <p:spPr>
          <a:xfrm>
            <a:off x="4063950" y="690675"/>
            <a:ext cx="5829300" cy="1650900"/>
          </a:xfrm>
          <a:prstGeom prst="roundRect">
            <a:avLst>
              <a:gd name="adj" fmla="val 12307"/>
            </a:avLst>
          </a:prstGeom>
          <a:solidFill>
            <a:srgbClr val="EBF2FF"/>
          </a:solidFill>
          <a:ln w="12700" cap="flat" cmpd="sng">
            <a:solidFill>
              <a:srgbClr val="DAE8F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0"/>
          <p:cNvSpPr/>
          <p:nvPr/>
        </p:nvSpPr>
        <p:spPr>
          <a:xfrm>
            <a:off x="4063950" y="2557575"/>
            <a:ext cx="5829300" cy="1650900"/>
          </a:xfrm>
          <a:prstGeom prst="roundRect">
            <a:avLst>
              <a:gd name="adj" fmla="val 12307"/>
            </a:avLst>
          </a:prstGeom>
          <a:solidFill>
            <a:srgbClr val="EBF2FF"/>
          </a:solidFill>
          <a:ln w="12700" cap="flat" cmpd="sng">
            <a:solidFill>
              <a:srgbClr val="DAE8F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0"/>
          <p:cNvSpPr/>
          <p:nvPr/>
        </p:nvSpPr>
        <p:spPr>
          <a:xfrm>
            <a:off x="4063950" y="4424475"/>
            <a:ext cx="5829300" cy="1650900"/>
          </a:xfrm>
          <a:prstGeom prst="roundRect">
            <a:avLst>
              <a:gd name="adj" fmla="val 12307"/>
            </a:avLst>
          </a:prstGeom>
          <a:solidFill>
            <a:srgbClr val="EBF2FF"/>
          </a:solidFill>
          <a:ln w="12700" cap="flat" cmpd="sng">
            <a:solidFill>
              <a:srgbClr val="DAE8F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0"/>
          <p:cNvSpPr/>
          <p:nvPr/>
        </p:nvSpPr>
        <p:spPr>
          <a:xfrm>
            <a:off x="0" y="0"/>
            <a:ext cx="3454400" cy="76073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0"/>
          <p:cNvSpPr/>
          <p:nvPr/>
        </p:nvSpPr>
        <p:spPr>
          <a:xfrm>
            <a:off x="4064000" y="1625600"/>
            <a:ext cx="0" cy="1308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0"/>
          <p:cNvSpPr/>
          <p:nvPr/>
        </p:nvSpPr>
        <p:spPr>
          <a:xfrm>
            <a:off x="4064000" y="3492500"/>
            <a:ext cx="0" cy="1308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0"/>
          <p:cNvSpPr/>
          <p:nvPr/>
        </p:nvSpPr>
        <p:spPr>
          <a:xfrm>
            <a:off x="4064000" y="5359400"/>
            <a:ext cx="0" cy="1308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0"/>
          <p:cNvSpPr/>
          <p:nvPr/>
        </p:nvSpPr>
        <p:spPr>
          <a:xfrm>
            <a:off x="0" y="0"/>
            <a:ext cx="0" cy="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0"/>
          <p:cNvSpPr txBox="1"/>
          <p:nvPr/>
        </p:nvSpPr>
        <p:spPr>
          <a:xfrm>
            <a:off x="4064000" y="126725"/>
            <a:ext cx="5829300" cy="419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2800" b="1">
                <a:solidFill>
                  <a:srgbClr val="000000"/>
                </a:solidFill>
                <a:latin typeface="Arial"/>
                <a:ea typeface="Arial"/>
                <a:cs typeface="Arial"/>
                <a:sym typeface="Arial"/>
              </a:rPr>
              <a:t>Transformation of the Profession</a:t>
            </a:r>
            <a:endParaRPr sz="1100">
              <a:solidFill>
                <a:schemeClr val="dk1"/>
              </a:solidFill>
              <a:latin typeface="Calibri"/>
              <a:ea typeface="Calibri"/>
              <a:cs typeface="Calibri"/>
              <a:sym typeface="Calibri"/>
            </a:endParaRPr>
          </a:p>
        </p:txBody>
      </p:sp>
      <p:sp>
        <p:nvSpPr>
          <p:cNvPr id="266" name="Google Shape;266;p10"/>
          <p:cNvSpPr txBox="1"/>
          <p:nvPr/>
        </p:nvSpPr>
        <p:spPr>
          <a:xfrm>
            <a:off x="4279850" y="906575"/>
            <a:ext cx="53976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Ethical Oversight and Complex Judgments</a:t>
            </a:r>
            <a:endParaRPr sz="1100">
              <a:solidFill>
                <a:schemeClr val="dk1"/>
              </a:solidFill>
              <a:latin typeface="Calibri"/>
              <a:ea typeface="Calibri"/>
              <a:cs typeface="Calibri"/>
              <a:sym typeface="Calibri"/>
            </a:endParaRPr>
          </a:p>
        </p:txBody>
      </p:sp>
      <p:sp>
        <p:nvSpPr>
          <p:cNvPr id="267" name="Google Shape;267;p10"/>
          <p:cNvSpPr txBox="1"/>
          <p:nvPr/>
        </p:nvSpPr>
        <p:spPr>
          <a:xfrm>
            <a:off x="4279850" y="2773475"/>
            <a:ext cx="53976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Multidisciplinary Skills</a:t>
            </a:r>
            <a:endParaRPr sz="1100">
              <a:solidFill>
                <a:schemeClr val="dk1"/>
              </a:solidFill>
              <a:latin typeface="Calibri"/>
              <a:ea typeface="Calibri"/>
              <a:cs typeface="Calibri"/>
              <a:sym typeface="Calibri"/>
            </a:endParaRPr>
          </a:p>
        </p:txBody>
      </p:sp>
      <p:sp>
        <p:nvSpPr>
          <p:cNvPr id="268" name="Google Shape;268;p10"/>
          <p:cNvSpPr txBox="1"/>
          <p:nvPr/>
        </p:nvSpPr>
        <p:spPr>
          <a:xfrm>
            <a:off x="4279850" y="4640375"/>
            <a:ext cx="53976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Advisory Roles Will Dominate</a:t>
            </a:r>
            <a:endParaRPr sz="1100">
              <a:solidFill>
                <a:schemeClr val="dk1"/>
              </a:solidFill>
              <a:latin typeface="Calibri"/>
              <a:ea typeface="Calibri"/>
              <a:cs typeface="Calibri"/>
              <a:sym typeface="Calibri"/>
            </a:endParaRPr>
          </a:p>
        </p:txBody>
      </p:sp>
      <p:sp>
        <p:nvSpPr>
          <p:cNvPr id="269" name="Google Shape;269;p10"/>
          <p:cNvSpPr txBox="1"/>
          <p:nvPr/>
        </p:nvSpPr>
        <p:spPr>
          <a:xfrm>
            <a:off x="4279850" y="1287575"/>
            <a:ext cx="5397600" cy="8508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300" b="0">
                <a:solidFill>
                  <a:srgbClr val="000000"/>
                </a:solidFill>
                <a:latin typeface="Arial"/>
                <a:ea typeface="Arial"/>
                <a:cs typeface="Arial"/>
                <a:sym typeface="Arial"/>
              </a:rPr>
              <a:t>Human accountants will likely focus on complex decision-making, ethical considerations, and areas where human judgment and creativity are essential. The need for accountants who can interpret data, understand complex financial systems, and provide strategic insights will remain.</a:t>
            </a:r>
            <a:endParaRPr sz="1000">
              <a:solidFill>
                <a:schemeClr val="dk1"/>
              </a:solidFill>
              <a:latin typeface="Calibri"/>
              <a:ea typeface="Calibri"/>
              <a:cs typeface="Calibri"/>
              <a:sym typeface="Calibri"/>
            </a:endParaRPr>
          </a:p>
        </p:txBody>
      </p:sp>
      <p:sp>
        <p:nvSpPr>
          <p:cNvPr id="270" name="Google Shape;270;p10"/>
          <p:cNvSpPr txBox="1"/>
          <p:nvPr/>
        </p:nvSpPr>
        <p:spPr>
          <a:xfrm>
            <a:off x="4279850" y="3141775"/>
            <a:ext cx="5397600" cy="8508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300" b="0">
                <a:solidFill>
                  <a:srgbClr val="000000"/>
                </a:solidFill>
                <a:latin typeface="Arial"/>
                <a:ea typeface="Arial"/>
                <a:cs typeface="Arial"/>
                <a:sym typeface="Arial"/>
              </a:rPr>
              <a:t>The future accountant will likely be a hybrid professional, combining skills in data science, business strategy, and traditional accounting. Continuous learning and adaptation to new technologies and methodologies will be crucial.</a:t>
            </a:r>
            <a:endParaRPr sz="1000">
              <a:solidFill>
                <a:schemeClr val="dk1"/>
              </a:solidFill>
              <a:latin typeface="Calibri"/>
              <a:ea typeface="Calibri"/>
              <a:cs typeface="Calibri"/>
              <a:sym typeface="Calibri"/>
            </a:endParaRPr>
          </a:p>
        </p:txBody>
      </p:sp>
      <p:sp>
        <p:nvSpPr>
          <p:cNvPr id="271" name="Google Shape;271;p10"/>
          <p:cNvSpPr txBox="1"/>
          <p:nvPr/>
        </p:nvSpPr>
        <p:spPr>
          <a:xfrm>
            <a:off x="4279850" y="5008675"/>
            <a:ext cx="5397600" cy="8508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300" b="0">
                <a:solidFill>
                  <a:srgbClr val="000000"/>
                </a:solidFill>
                <a:latin typeface="Arial"/>
                <a:ea typeface="Arial"/>
                <a:cs typeface="Arial"/>
                <a:sym typeface="Arial"/>
              </a:rPr>
              <a:t>Traditional accounting tasks may largely be automated, but there will be an increased demand for strategic advisors who can provide insights into complex financial situations, corporate governance, sustainability, and risk management.</a:t>
            </a:r>
            <a:endParaRPr sz="100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pic>
        <p:nvPicPr>
          <p:cNvPr id="276" name="Google Shape;276;p11"/>
          <p:cNvPicPr preferRelativeResize="0"/>
          <p:nvPr/>
        </p:nvPicPr>
        <p:blipFill rotWithShape="1">
          <a:blip r:embed="rId3">
            <a:alphaModFix/>
          </a:blip>
          <a:srcRect l="10000" r="10000"/>
          <a:stretch/>
        </p:blipFill>
        <p:spPr>
          <a:xfrm>
            <a:off x="0" y="0"/>
            <a:ext cx="10388600" cy="7251700"/>
          </a:xfrm>
          <a:prstGeom prst="rect">
            <a:avLst/>
          </a:prstGeom>
          <a:noFill/>
          <a:ln>
            <a:noFill/>
          </a:ln>
        </p:spPr>
      </p:pic>
      <p:sp>
        <p:nvSpPr>
          <p:cNvPr id="277" name="Google Shape;277;p11"/>
          <p:cNvSpPr/>
          <p:nvPr/>
        </p:nvSpPr>
        <p:spPr>
          <a:xfrm>
            <a:off x="0" y="0"/>
            <a:ext cx="10388600" cy="72517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78" name="Google Shape;278;p11"/>
          <p:cNvPicPr preferRelativeResize="0"/>
          <p:nvPr/>
        </p:nvPicPr>
        <p:blipFill rotWithShape="1">
          <a:blip r:embed="rId4">
            <a:alphaModFix/>
          </a:blip>
          <a:srcRect l="15000" r="14999"/>
          <a:stretch/>
        </p:blipFill>
        <p:spPr>
          <a:xfrm>
            <a:off x="762000" y="1663700"/>
            <a:ext cx="2743200" cy="4838700"/>
          </a:xfrm>
          <a:prstGeom prst="roundRect">
            <a:avLst>
              <a:gd name="adj" fmla="val 10185"/>
            </a:avLst>
          </a:prstGeom>
          <a:noFill/>
          <a:ln>
            <a:noFill/>
          </a:ln>
        </p:spPr>
      </p:pic>
      <p:pic>
        <p:nvPicPr>
          <p:cNvPr id="279" name="Google Shape;279;p11"/>
          <p:cNvPicPr preferRelativeResize="0"/>
          <p:nvPr/>
        </p:nvPicPr>
        <p:blipFill rotWithShape="1">
          <a:blip r:embed="rId5">
            <a:alphaModFix/>
          </a:blip>
          <a:srcRect l="15000" r="14999"/>
          <a:stretch/>
        </p:blipFill>
        <p:spPr>
          <a:xfrm>
            <a:off x="3810000" y="1663700"/>
            <a:ext cx="2743200" cy="4838700"/>
          </a:xfrm>
          <a:prstGeom prst="roundRect">
            <a:avLst>
              <a:gd name="adj" fmla="val 10185"/>
            </a:avLst>
          </a:prstGeom>
          <a:noFill/>
          <a:ln>
            <a:noFill/>
          </a:ln>
        </p:spPr>
      </p:pic>
      <p:pic>
        <p:nvPicPr>
          <p:cNvPr id="280" name="Google Shape;280;p11"/>
          <p:cNvPicPr preferRelativeResize="0"/>
          <p:nvPr/>
        </p:nvPicPr>
        <p:blipFill rotWithShape="1">
          <a:blip r:embed="rId4">
            <a:alphaModFix/>
          </a:blip>
          <a:srcRect l="15000" r="14999"/>
          <a:stretch/>
        </p:blipFill>
        <p:spPr>
          <a:xfrm>
            <a:off x="6870700" y="1663700"/>
            <a:ext cx="2743200" cy="4838700"/>
          </a:xfrm>
          <a:prstGeom prst="roundRect">
            <a:avLst>
              <a:gd name="adj" fmla="val 10185"/>
            </a:avLst>
          </a:prstGeom>
          <a:noFill/>
          <a:ln>
            <a:noFill/>
          </a:ln>
        </p:spPr>
      </p:pic>
      <p:sp>
        <p:nvSpPr>
          <p:cNvPr id="281" name="Google Shape;281;p11"/>
          <p:cNvSpPr/>
          <p:nvPr/>
        </p:nvSpPr>
        <p:spPr>
          <a:xfrm>
            <a:off x="762000" y="1866900"/>
            <a:ext cx="0" cy="7112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1"/>
          <p:cNvSpPr/>
          <p:nvPr/>
        </p:nvSpPr>
        <p:spPr>
          <a:xfrm>
            <a:off x="762000" y="1663700"/>
            <a:ext cx="2743200" cy="4838700"/>
          </a:xfrm>
          <a:prstGeom prst="roundRect">
            <a:avLst>
              <a:gd name="adj" fmla="val 10185"/>
            </a:avLst>
          </a:prstGeom>
          <a:solidFill>
            <a:srgbClr val="000000">
              <a:alpha val="0"/>
            </a:srgbClr>
          </a:solidFill>
          <a:ln w="25400" cap="flat" cmpd="sng">
            <a:solidFill>
              <a:srgbClr val="FFFFFF">
                <a:alpha val="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11"/>
          <p:cNvSpPr/>
          <p:nvPr/>
        </p:nvSpPr>
        <p:spPr>
          <a:xfrm>
            <a:off x="3810000" y="1866900"/>
            <a:ext cx="0" cy="7112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1"/>
          <p:cNvSpPr/>
          <p:nvPr/>
        </p:nvSpPr>
        <p:spPr>
          <a:xfrm>
            <a:off x="3810000" y="1663700"/>
            <a:ext cx="2743200" cy="4838700"/>
          </a:xfrm>
          <a:prstGeom prst="roundRect">
            <a:avLst>
              <a:gd name="adj" fmla="val 10185"/>
            </a:avLst>
          </a:prstGeom>
          <a:solidFill>
            <a:srgbClr val="000000">
              <a:alpha val="0"/>
            </a:srgbClr>
          </a:solidFill>
          <a:ln w="25400" cap="flat" cmpd="sng">
            <a:solidFill>
              <a:srgbClr val="FFFFFF">
                <a:alpha val="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1"/>
          <p:cNvSpPr/>
          <p:nvPr/>
        </p:nvSpPr>
        <p:spPr>
          <a:xfrm>
            <a:off x="6870700" y="1866900"/>
            <a:ext cx="0" cy="7112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1"/>
          <p:cNvSpPr/>
          <p:nvPr/>
        </p:nvSpPr>
        <p:spPr>
          <a:xfrm>
            <a:off x="6870700" y="1663700"/>
            <a:ext cx="2743200" cy="4838700"/>
          </a:xfrm>
          <a:prstGeom prst="roundRect">
            <a:avLst>
              <a:gd name="adj" fmla="val 10185"/>
            </a:avLst>
          </a:prstGeom>
          <a:solidFill>
            <a:srgbClr val="000000">
              <a:alpha val="0"/>
            </a:srgbClr>
          </a:solidFill>
          <a:ln w="25400" cap="flat" cmpd="sng">
            <a:solidFill>
              <a:srgbClr val="FFFFFF">
                <a:alpha val="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1"/>
          <p:cNvSpPr txBox="1"/>
          <p:nvPr/>
        </p:nvSpPr>
        <p:spPr>
          <a:xfrm>
            <a:off x="1092200" y="1993900"/>
            <a:ext cx="2082800" cy="635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4200" b="1">
                <a:solidFill>
                  <a:srgbClr val="FFFFFF"/>
                </a:solidFill>
                <a:latin typeface="Arial"/>
                <a:ea typeface="Arial"/>
                <a:cs typeface="Arial"/>
                <a:sym typeface="Arial"/>
              </a:rPr>
              <a:t>01</a:t>
            </a:r>
            <a:endParaRPr sz="1100">
              <a:solidFill>
                <a:schemeClr val="dk1"/>
              </a:solidFill>
              <a:latin typeface="Calibri"/>
              <a:ea typeface="Calibri"/>
              <a:cs typeface="Calibri"/>
              <a:sym typeface="Calibri"/>
            </a:endParaRPr>
          </a:p>
        </p:txBody>
      </p:sp>
      <p:sp>
        <p:nvSpPr>
          <p:cNvPr id="288" name="Google Shape;288;p11"/>
          <p:cNvSpPr txBox="1"/>
          <p:nvPr/>
        </p:nvSpPr>
        <p:spPr>
          <a:xfrm>
            <a:off x="4140200" y="1993900"/>
            <a:ext cx="2082800" cy="635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4200" b="1">
                <a:solidFill>
                  <a:srgbClr val="FFFFFF"/>
                </a:solidFill>
                <a:latin typeface="Arial"/>
                <a:ea typeface="Arial"/>
                <a:cs typeface="Arial"/>
                <a:sym typeface="Arial"/>
              </a:rPr>
              <a:t>02</a:t>
            </a:r>
            <a:endParaRPr sz="1100">
              <a:solidFill>
                <a:schemeClr val="dk1"/>
              </a:solidFill>
              <a:latin typeface="Calibri"/>
              <a:ea typeface="Calibri"/>
              <a:cs typeface="Calibri"/>
              <a:sym typeface="Calibri"/>
            </a:endParaRPr>
          </a:p>
        </p:txBody>
      </p:sp>
      <p:sp>
        <p:nvSpPr>
          <p:cNvPr id="289" name="Google Shape;289;p11"/>
          <p:cNvSpPr txBox="1"/>
          <p:nvPr/>
        </p:nvSpPr>
        <p:spPr>
          <a:xfrm>
            <a:off x="7200900" y="1993900"/>
            <a:ext cx="2082800" cy="635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4200" b="1">
                <a:solidFill>
                  <a:srgbClr val="FFFFFF"/>
                </a:solidFill>
                <a:latin typeface="Arial"/>
                <a:ea typeface="Arial"/>
                <a:cs typeface="Arial"/>
                <a:sym typeface="Arial"/>
              </a:rPr>
              <a:t>03</a:t>
            </a:r>
            <a:endParaRPr sz="1100">
              <a:solidFill>
                <a:schemeClr val="dk1"/>
              </a:solidFill>
              <a:latin typeface="Calibri"/>
              <a:ea typeface="Calibri"/>
              <a:cs typeface="Calibri"/>
              <a:sym typeface="Calibri"/>
            </a:endParaRPr>
          </a:p>
        </p:txBody>
      </p:sp>
      <p:sp>
        <p:nvSpPr>
          <p:cNvPr id="290" name="Google Shape;290;p11"/>
          <p:cNvSpPr txBox="1"/>
          <p:nvPr/>
        </p:nvSpPr>
        <p:spPr>
          <a:xfrm>
            <a:off x="762000" y="533400"/>
            <a:ext cx="8864600" cy="419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2800" b="1">
                <a:solidFill>
                  <a:srgbClr val="FFFFFF"/>
                </a:solidFill>
                <a:latin typeface="Arial"/>
                <a:ea typeface="Arial"/>
                <a:cs typeface="Arial"/>
                <a:sym typeface="Arial"/>
              </a:rPr>
              <a:t>Shift Toward Strategic and Advisory Roles</a:t>
            </a:r>
            <a:endParaRPr sz="1100">
              <a:solidFill>
                <a:schemeClr val="dk1"/>
              </a:solidFill>
              <a:latin typeface="Calibri"/>
              <a:ea typeface="Calibri"/>
              <a:cs typeface="Calibri"/>
              <a:sym typeface="Calibri"/>
            </a:endParaRPr>
          </a:p>
        </p:txBody>
      </p:sp>
      <p:sp>
        <p:nvSpPr>
          <p:cNvPr id="291" name="Google Shape;291;p11"/>
          <p:cNvSpPr txBox="1"/>
          <p:nvPr/>
        </p:nvSpPr>
        <p:spPr>
          <a:xfrm>
            <a:off x="1098550" y="2667000"/>
            <a:ext cx="2082900" cy="546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FFFFFF"/>
                </a:solidFill>
                <a:latin typeface="Arial"/>
                <a:ea typeface="Arial"/>
                <a:cs typeface="Arial"/>
                <a:sym typeface="Arial"/>
              </a:rPr>
              <a:t>Advisory Roles Will Dominate</a:t>
            </a:r>
            <a:endParaRPr sz="1100">
              <a:solidFill>
                <a:schemeClr val="dk1"/>
              </a:solidFill>
              <a:latin typeface="Calibri"/>
              <a:ea typeface="Calibri"/>
              <a:cs typeface="Calibri"/>
              <a:sym typeface="Calibri"/>
            </a:endParaRPr>
          </a:p>
        </p:txBody>
      </p:sp>
      <p:sp>
        <p:nvSpPr>
          <p:cNvPr id="292" name="Google Shape;292;p11"/>
          <p:cNvSpPr txBox="1"/>
          <p:nvPr/>
        </p:nvSpPr>
        <p:spPr>
          <a:xfrm>
            <a:off x="4146550" y="2667000"/>
            <a:ext cx="2082900" cy="546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FFFFFF"/>
                </a:solidFill>
                <a:latin typeface="Arial"/>
                <a:ea typeface="Arial"/>
                <a:cs typeface="Arial"/>
                <a:sym typeface="Arial"/>
              </a:rPr>
              <a:t>Specialization in Niche Areas</a:t>
            </a:r>
            <a:endParaRPr sz="1100">
              <a:solidFill>
                <a:schemeClr val="dk1"/>
              </a:solidFill>
              <a:latin typeface="Calibri"/>
              <a:ea typeface="Calibri"/>
              <a:cs typeface="Calibri"/>
              <a:sym typeface="Calibri"/>
            </a:endParaRPr>
          </a:p>
        </p:txBody>
      </p:sp>
      <p:sp>
        <p:nvSpPr>
          <p:cNvPr id="293" name="Google Shape;293;p11"/>
          <p:cNvSpPr txBox="1"/>
          <p:nvPr/>
        </p:nvSpPr>
        <p:spPr>
          <a:xfrm>
            <a:off x="7207250" y="2667000"/>
            <a:ext cx="2082900" cy="812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FFFFFF"/>
                </a:solidFill>
                <a:latin typeface="Arial"/>
                <a:ea typeface="Arial"/>
                <a:cs typeface="Arial"/>
                <a:sym typeface="Arial"/>
              </a:rPr>
              <a:t>Integration of Technology in Advisory Services</a:t>
            </a:r>
            <a:endParaRPr sz="1100">
              <a:solidFill>
                <a:schemeClr val="dk1"/>
              </a:solidFill>
              <a:latin typeface="Calibri"/>
              <a:ea typeface="Calibri"/>
              <a:cs typeface="Calibri"/>
              <a:sym typeface="Calibri"/>
            </a:endParaRPr>
          </a:p>
        </p:txBody>
      </p:sp>
      <p:sp>
        <p:nvSpPr>
          <p:cNvPr id="294" name="Google Shape;294;p11"/>
          <p:cNvSpPr txBox="1"/>
          <p:nvPr/>
        </p:nvSpPr>
        <p:spPr>
          <a:xfrm>
            <a:off x="1098550" y="3378200"/>
            <a:ext cx="2082900" cy="2121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FFFFFF"/>
                </a:solidFill>
                <a:latin typeface="Arial"/>
                <a:ea typeface="Arial"/>
                <a:cs typeface="Arial"/>
                <a:sym typeface="Arial"/>
              </a:rPr>
              <a:t>Traditional accounting tasks may largely be automated, but there will be an increased demand for strategic advisors who can provide insights into complex financial situations, corporate governance, sustainability, and risk management.</a:t>
            </a:r>
            <a:endParaRPr sz="1100">
              <a:solidFill>
                <a:schemeClr val="dk1"/>
              </a:solidFill>
              <a:latin typeface="Calibri"/>
              <a:ea typeface="Calibri"/>
              <a:cs typeface="Calibri"/>
              <a:sym typeface="Calibri"/>
            </a:endParaRPr>
          </a:p>
        </p:txBody>
      </p:sp>
      <p:sp>
        <p:nvSpPr>
          <p:cNvPr id="295" name="Google Shape;295;p11"/>
          <p:cNvSpPr txBox="1"/>
          <p:nvPr/>
        </p:nvSpPr>
        <p:spPr>
          <a:xfrm>
            <a:off x="4146550" y="3378200"/>
            <a:ext cx="2082900" cy="12699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FFFFFF"/>
                </a:solidFill>
                <a:latin typeface="Arial"/>
                <a:ea typeface="Arial"/>
                <a:cs typeface="Arial"/>
                <a:sym typeface="Arial"/>
              </a:rPr>
              <a:t>There may be a greater emphasis on specialization in areas like international taxation, digital currencies, forensic accounting, and financial regulation.</a:t>
            </a:r>
            <a:endParaRPr sz="1100">
              <a:solidFill>
                <a:schemeClr val="dk1"/>
              </a:solidFill>
              <a:latin typeface="Calibri"/>
              <a:ea typeface="Calibri"/>
              <a:cs typeface="Calibri"/>
              <a:sym typeface="Calibri"/>
            </a:endParaRPr>
          </a:p>
        </p:txBody>
      </p:sp>
      <p:sp>
        <p:nvSpPr>
          <p:cNvPr id="296" name="Google Shape;296;p11"/>
          <p:cNvSpPr txBox="1"/>
          <p:nvPr/>
        </p:nvSpPr>
        <p:spPr>
          <a:xfrm>
            <a:off x="7207250" y="3644900"/>
            <a:ext cx="2082900" cy="14859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FFFFFF"/>
                </a:solidFill>
                <a:latin typeface="Arial"/>
                <a:ea typeface="Arial"/>
                <a:cs typeface="Arial"/>
                <a:sym typeface="Arial"/>
              </a:rPr>
              <a:t>Accountants will leverage advanced technologies to enhance their advisory capabilities, utilizing data analytics and AI tools to provide more accurate and timely insights for clients.</a:t>
            </a:r>
            <a:endParaRPr sz="1100">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pic>
        <p:nvPicPr>
          <p:cNvPr id="301" name="Google Shape;301;p12"/>
          <p:cNvPicPr preferRelativeResize="0"/>
          <p:nvPr/>
        </p:nvPicPr>
        <p:blipFill rotWithShape="1">
          <a:blip r:embed="rId3">
            <a:alphaModFix/>
          </a:blip>
          <a:srcRect l="3999" r="4000"/>
          <a:stretch/>
        </p:blipFill>
        <p:spPr>
          <a:xfrm>
            <a:off x="0" y="0"/>
            <a:ext cx="10388600" cy="6235700"/>
          </a:xfrm>
          <a:prstGeom prst="rect">
            <a:avLst/>
          </a:prstGeom>
          <a:noFill/>
          <a:ln>
            <a:noFill/>
          </a:ln>
        </p:spPr>
      </p:pic>
      <p:sp>
        <p:nvSpPr>
          <p:cNvPr id="302" name="Google Shape;302;p12"/>
          <p:cNvSpPr/>
          <p:nvPr/>
        </p:nvSpPr>
        <p:spPr>
          <a:xfrm>
            <a:off x="0" y="0"/>
            <a:ext cx="10388600" cy="62357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2"/>
          <p:cNvSpPr/>
          <p:nvPr/>
        </p:nvSpPr>
        <p:spPr>
          <a:xfrm>
            <a:off x="762000" y="1473200"/>
            <a:ext cx="2743200" cy="3987800"/>
          </a:xfrm>
          <a:prstGeom prst="roundRect">
            <a:avLst>
              <a:gd name="adj" fmla="val 3703"/>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12"/>
          <p:cNvSpPr/>
          <p:nvPr/>
        </p:nvSpPr>
        <p:spPr>
          <a:xfrm>
            <a:off x="3810000" y="1473200"/>
            <a:ext cx="2743200" cy="3987800"/>
          </a:xfrm>
          <a:prstGeom prst="roundRect">
            <a:avLst>
              <a:gd name="adj" fmla="val 3703"/>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2"/>
          <p:cNvSpPr/>
          <p:nvPr/>
        </p:nvSpPr>
        <p:spPr>
          <a:xfrm>
            <a:off x="6870700" y="1473200"/>
            <a:ext cx="2743200" cy="3987800"/>
          </a:xfrm>
          <a:prstGeom prst="roundRect">
            <a:avLst>
              <a:gd name="adj" fmla="val 3703"/>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2"/>
          <p:cNvSpPr/>
          <p:nvPr/>
        </p:nvSpPr>
        <p:spPr>
          <a:xfrm>
            <a:off x="762000" y="5600700"/>
            <a:ext cx="27432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12"/>
          <p:cNvSpPr/>
          <p:nvPr/>
        </p:nvSpPr>
        <p:spPr>
          <a:xfrm>
            <a:off x="3810000" y="5600700"/>
            <a:ext cx="27432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12"/>
          <p:cNvSpPr/>
          <p:nvPr/>
        </p:nvSpPr>
        <p:spPr>
          <a:xfrm>
            <a:off x="6870700" y="5600700"/>
            <a:ext cx="27432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09" name="Google Shape;309;p12"/>
          <p:cNvPicPr preferRelativeResize="0"/>
          <p:nvPr/>
        </p:nvPicPr>
        <p:blipFill rotWithShape="1">
          <a:blip r:embed="rId4">
            <a:alphaModFix/>
          </a:blip>
          <a:srcRect l="7000" r="6999"/>
          <a:stretch/>
        </p:blipFill>
        <p:spPr>
          <a:xfrm>
            <a:off x="762000" y="1473200"/>
            <a:ext cx="2743200" cy="1828800"/>
          </a:xfrm>
          <a:prstGeom prst="roundRect">
            <a:avLst>
              <a:gd name="adj" fmla="val 5555"/>
            </a:avLst>
          </a:prstGeom>
          <a:noFill/>
          <a:ln>
            <a:noFill/>
          </a:ln>
        </p:spPr>
      </p:pic>
      <p:pic>
        <p:nvPicPr>
          <p:cNvPr id="310" name="Google Shape;310;p12"/>
          <p:cNvPicPr preferRelativeResize="0"/>
          <p:nvPr/>
        </p:nvPicPr>
        <p:blipFill rotWithShape="1">
          <a:blip r:embed="rId5">
            <a:alphaModFix/>
          </a:blip>
          <a:srcRect l="2000" r="1999"/>
          <a:stretch/>
        </p:blipFill>
        <p:spPr>
          <a:xfrm>
            <a:off x="3810000" y="1473200"/>
            <a:ext cx="2743200" cy="1828800"/>
          </a:xfrm>
          <a:prstGeom prst="roundRect">
            <a:avLst>
              <a:gd name="adj" fmla="val 5555"/>
            </a:avLst>
          </a:prstGeom>
          <a:noFill/>
          <a:ln>
            <a:noFill/>
          </a:ln>
        </p:spPr>
      </p:pic>
      <p:pic>
        <p:nvPicPr>
          <p:cNvPr id="311" name="Google Shape;311;p12"/>
          <p:cNvPicPr preferRelativeResize="0"/>
          <p:nvPr/>
        </p:nvPicPr>
        <p:blipFill rotWithShape="1">
          <a:blip r:embed="rId6">
            <a:alphaModFix/>
          </a:blip>
          <a:srcRect l="8000" r="8000"/>
          <a:stretch/>
        </p:blipFill>
        <p:spPr>
          <a:xfrm>
            <a:off x="6870700" y="1473200"/>
            <a:ext cx="2743200" cy="1828800"/>
          </a:xfrm>
          <a:prstGeom prst="roundRect">
            <a:avLst>
              <a:gd name="adj" fmla="val 5555"/>
            </a:avLst>
          </a:prstGeom>
          <a:noFill/>
          <a:ln>
            <a:noFill/>
          </a:ln>
        </p:spPr>
      </p:pic>
      <p:sp>
        <p:nvSpPr>
          <p:cNvPr id="312" name="Google Shape;312;p12"/>
          <p:cNvSpPr txBox="1"/>
          <p:nvPr/>
        </p:nvSpPr>
        <p:spPr>
          <a:xfrm>
            <a:off x="762000" y="355600"/>
            <a:ext cx="8864600" cy="419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2800" b="1">
                <a:solidFill>
                  <a:srgbClr val="000000"/>
                </a:solidFill>
                <a:latin typeface="Arial"/>
                <a:ea typeface="Arial"/>
                <a:cs typeface="Arial"/>
                <a:sym typeface="Arial"/>
              </a:rPr>
              <a:t>Impact of Societal Changes</a:t>
            </a:r>
            <a:endParaRPr sz="1100">
              <a:solidFill>
                <a:schemeClr val="dk1"/>
              </a:solidFill>
              <a:latin typeface="Calibri"/>
              <a:ea typeface="Calibri"/>
              <a:cs typeface="Calibri"/>
              <a:sym typeface="Calibri"/>
            </a:endParaRPr>
          </a:p>
        </p:txBody>
      </p:sp>
      <p:sp>
        <p:nvSpPr>
          <p:cNvPr id="313" name="Google Shape;313;p12"/>
          <p:cNvSpPr txBox="1"/>
          <p:nvPr/>
        </p:nvSpPr>
        <p:spPr>
          <a:xfrm>
            <a:off x="762000" y="3517900"/>
            <a:ext cx="2743200" cy="546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Global Standards and Regulation</a:t>
            </a:r>
            <a:endParaRPr sz="1100">
              <a:solidFill>
                <a:schemeClr val="dk1"/>
              </a:solidFill>
              <a:latin typeface="Calibri"/>
              <a:ea typeface="Calibri"/>
              <a:cs typeface="Calibri"/>
              <a:sym typeface="Calibri"/>
            </a:endParaRPr>
          </a:p>
        </p:txBody>
      </p:sp>
      <p:sp>
        <p:nvSpPr>
          <p:cNvPr id="314" name="Google Shape;314;p12"/>
          <p:cNvSpPr txBox="1"/>
          <p:nvPr/>
        </p:nvSpPr>
        <p:spPr>
          <a:xfrm>
            <a:off x="3810000" y="3517900"/>
            <a:ext cx="27432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Changing Business Models</a:t>
            </a:r>
            <a:endParaRPr sz="1100">
              <a:solidFill>
                <a:schemeClr val="dk1"/>
              </a:solidFill>
              <a:latin typeface="Calibri"/>
              <a:ea typeface="Calibri"/>
              <a:cs typeface="Calibri"/>
              <a:sym typeface="Calibri"/>
            </a:endParaRPr>
          </a:p>
        </p:txBody>
      </p:sp>
      <p:sp>
        <p:nvSpPr>
          <p:cNvPr id="315" name="Google Shape;315;p12"/>
          <p:cNvSpPr txBox="1"/>
          <p:nvPr/>
        </p:nvSpPr>
        <p:spPr>
          <a:xfrm>
            <a:off x="6870700" y="3517900"/>
            <a:ext cx="2743200" cy="546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Social Responsibility and Sustainability</a:t>
            </a:r>
            <a:endParaRPr sz="1100">
              <a:solidFill>
                <a:schemeClr val="dk1"/>
              </a:solidFill>
              <a:latin typeface="Calibri"/>
              <a:ea typeface="Calibri"/>
              <a:cs typeface="Calibri"/>
              <a:sym typeface="Calibri"/>
            </a:endParaRPr>
          </a:p>
        </p:txBody>
      </p:sp>
      <p:sp>
        <p:nvSpPr>
          <p:cNvPr id="316" name="Google Shape;316;p12"/>
          <p:cNvSpPr txBox="1"/>
          <p:nvPr/>
        </p:nvSpPr>
        <p:spPr>
          <a:xfrm>
            <a:off x="762000" y="4191000"/>
            <a:ext cx="2743200" cy="1270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000000"/>
                </a:solidFill>
                <a:latin typeface="Arial"/>
                <a:ea typeface="Arial"/>
                <a:cs typeface="Arial"/>
                <a:sym typeface="Arial"/>
              </a:rPr>
              <a:t>As the world becomes more interconnected, there may be a shift toward global accounting standards and regulations, requiring accountants to be well-versed in international laws and practices.</a:t>
            </a:r>
            <a:endParaRPr sz="1100">
              <a:solidFill>
                <a:schemeClr val="dk1"/>
              </a:solidFill>
              <a:latin typeface="Calibri"/>
              <a:ea typeface="Calibri"/>
              <a:cs typeface="Calibri"/>
              <a:sym typeface="Calibri"/>
            </a:endParaRPr>
          </a:p>
        </p:txBody>
      </p:sp>
      <p:sp>
        <p:nvSpPr>
          <p:cNvPr id="317" name="Google Shape;317;p12"/>
          <p:cNvSpPr txBox="1"/>
          <p:nvPr/>
        </p:nvSpPr>
        <p:spPr>
          <a:xfrm>
            <a:off x="3816350" y="4191000"/>
            <a:ext cx="2743200" cy="12699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000000"/>
                </a:solidFill>
                <a:latin typeface="Arial"/>
                <a:ea typeface="Arial"/>
                <a:cs typeface="Arial"/>
                <a:sym typeface="Arial"/>
              </a:rPr>
              <a:t>The rise of decentralized finance (DeFi), digital currencies, and new business models will create new challenges and opportunities for accountants, auditors, and tax consultants.</a:t>
            </a:r>
            <a:endParaRPr sz="1100">
              <a:solidFill>
                <a:schemeClr val="dk1"/>
              </a:solidFill>
              <a:latin typeface="Calibri"/>
              <a:ea typeface="Calibri"/>
              <a:cs typeface="Calibri"/>
              <a:sym typeface="Calibri"/>
            </a:endParaRPr>
          </a:p>
        </p:txBody>
      </p:sp>
      <p:sp>
        <p:nvSpPr>
          <p:cNvPr id="318" name="Google Shape;318;p12"/>
          <p:cNvSpPr txBox="1"/>
          <p:nvPr/>
        </p:nvSpPr>
        <p:spPr>
          <a:xfrm>
            <a:off x="6870700" y="4191000"/>
            <a:ext cx="2743200" cy="1054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000000"/>
                </a:solidFill>
                <a:latin typeface="Arial"/>
                <a:ea typeface="Arial"/>
                <a:cs typeface="Arial"/>
                <a:sym typeface="Arial"/>
              </a:rPr>
              <a:t>Increasing societal focus on corporate social responsibility will drive accountants to incorporate sustainability metrics into financial reporting and advisory services.</a:t>
            </a:r>
            <a:endParaRPr sz="1100">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pic>
        <p:nvPicPr>
          <p:cNvPr id="323" name="Google Shape;323;p13"/>
          <p:cNvPicPr preferRelativeResize="0"/>
          <p:nvPr/>
        </p:nvPicPr>
        <p:blipFill rotWithShape="1">
          <a:blip r:embed="rId3">
            <a:alphaModFix/>
          </a:blip>
          <a:srcRect l="1000" r="999"/>
          <a:stretch/>
        </p:blipFill>
        <p:spPr>
          <a:xfrm>
            <a:off x="0" y="0"/>
            <a:ext cx="10388600" cy="5854700"/>
          </a:xfrm>
          <a:prstGeom prst="rect">
            <a:avLst/>
          </a:prstGeom>
          <a:noFill/>
          <a:ln>
            <a:noFill/>
          </a:ln>
        </p:spPr>
      </p:pic>
      <p:sp>
        <p:nvSpPr>
          <p:cNvPr id="324" name="Google Shape;324;p13"/>
          <p:cNvSpPr/>
          <p:nvPr/>
        </p:nvSpPr>
        <p:spPr>
          <a:xfrm>
            <a:off x="0" y="0"/>
            <a:ext cx="10388600" cy="58547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25" name="Google Shape;325;p13"/>
          <p:cNvPicPr preferRelativeResize="0"/>
          <p:nvPr/>
        </p:nvPicPr>
        <p:blipFill rotWithShape="1">
          <a:blip r:embed="rId4">
            <a:alphaModFix/>
          </a:blip>
          <a:srcRect l="1000" r="999"/>
          <a:stretch/>
        </p:blipFill>
        <p:spPr>
          <a:xfrm>
            <a:off x="0" y="0"/>
            <a:ext cx="10388600" cy="5854700"/>
          </a:xfrm>
          <a:prstGeom prst="rect">
            <a:avLst/>
          </a:prstGeom>
          <a:noFill/>
          <a:ln>
            <a:noFill/>
          </a:ln>
        </p:spPr>
      </p:pic>
      <p:sp>
        <p:nvSpPr>
          <p:cNvPr id="326" name="Google Shape;326;p13"/>
          <p:cNvSpPr/>
          <p:nvPr/>
        </p:nvSpPr>
        <p:spPr>
          <a:xfrm>
            <a:off x="762000" y="1524000"/>
            <a:ext cx="8864600" cy="2667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13"/>
          <p:cNvSpPr/>
          <p:nvPr/>
        </p:nvSpPr>
        <p:spPr>
          <a:xfrm>
            <a:off x="0" y="0"/>
            <a:ext cx="10388600" cy="58547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13"/>
          <p:cNvSpPr/>
          <p:nvPr/>
        </p:nvSpPr>
        <p:spPr>
          <a:xfrm>
            <a:off x="3632200" y="4584700"/>
            <a:ext cx="31115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13"/>
          <p:cNvSpPr txBox="1"/>
          <p:nvPr/>
        </p:nvSpPr>
        <p:spPr>
          <a:xfrm>
            <a:off x="762000" y="2603500"/>
            <a:ext cx="8864600" cy="419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None/>
            </a:pPr>
            <a:r>
              <a:rPr lang="en-US" sz="2800" b="1">
                <a:solidFill>
                  <a:srgbClr val="FFFFFF"/>
                </a:solidFill>
                <a:latin typeface="Arial"/>
                <a:ea typeface="Arial"/>
                <a:cs typeface="Arial"/>
                <a:sym typeface="Arial"/>
              </a:rPr>
              <a:t>Is It Still a Good Profession to Choose in 2024?</a:t>
            </a:r>
            <a:endParaRPr sz="1100">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14"/>
          <p:cNvSpPr/>
          <p:nvPr/>
        </p:nvSpPr>
        <p:spPr>
          <a:xfrm>
            <a:off x="-50" y="-495825"/>
            <a:ext cx="10388700" cy="6972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35" name="Google Shape;335;p14"/>
          <p:cNvPicPr preferRelativeResize="0"/>
          <p:nvPr/>
        </p:nvPicPr>
        <p:blipFill rotWithShape="1">
          <a:blip r:embed="rId3">
            <a:alphaModFix/>
          </a:blip>
          <a:srcRect l="1000" r="999"/>
          <a:stretch/>
        </p:blipFill>
        <p:spPr>
          <a:xfrm>
            <a:off x="0" y="0"/>
            <a:ext cx="3454400" cy="6972300"/>
          </a:xfrm>
          <a:prstGeom prst="rect">
            <a:avLst/>
          </a:prstGeom>
          <a:noFill/>
          <a:ln>
            <a:noFill/>
          </a:ln>
        </p:spPr>
      </p:pic>
      <p:sp>
        <p:nvSpPr>
          <p:cNvPr id="336" name="Google Shape;336;p14"/>
          <p:cNvSpPr/>
          <p:nvPr/>
        </p:nvSpPr>
        <p:spPr>
          <a:xfrm>
            <a:off x="4063950" y="964675"/>
            <a:ext cx="5829300" cy="1435200"/>
          </a:xfrm>
          <a:prstGeom prst="roundRect">
            <a:avLst>
              <a:gd name="adj" fmla="val 14159"/>
            </a:avLst>
          </a:prstGeom>
          <a:solidFill>
            <a:srgbClr val="EBF2FF"/>
          </a:solidFill>
          <a:ln w="12700" cap="flat" cmpd="sng">
            <a:solidFill>
              <a:srgbClr val="DAE8F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14"/>
          <p:cNvSpPr/>
          <p:nvPr/>
        </p:nvSpPr>
        <p:spPr>
          <a:xfrm>
            <a:off x="4063950" y="2615675"/>
            <a:ext cx="5829300" cy="1435200"/>
          </a:xfrm>
          <a:prstGeom prst="roundRect">
            <a:avLst>
              <a:gd name="adj" fmla="val 14159"/>
            </a:avLst>
          </a:prstGeom>
          <a:solidFill>
            <a:srgbClr val="EBF2FF"/>
          </a:solidFill>
          <a:ln w="12700" cap="flat" cmpd="sng">
            <a:solidFill>
              <a:srgbClr val="DAE8F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14"/>
          <p:cNvSpPr/>
          <p:nvPr/>
        </p:nvSpPr>
        <p:spPr>
          <a:xfrm>
            <a:off x="4063950" y="4266675"/>
            <a:ext cx="5829300" cy="1435200"/>
          </a:xfrm>
          <a:prstGeom prst="roundRect">
            <a:avLst>
              <a:gd name="adj" fmla="val 14159"/>
            </a:avLst>
          </a:prstGeom>
          <a:solidFill>
            <a:srgbClr val="EBF2FF"/>
          </a:solidFill>
          <a:ln w="12700" cap="flat" cmpd="sng">
            <a:solidFill>
              <a:srgbClr val="DAE8F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14"/>
          <p:cNvSpPr/>
          <p:nvPr/>
        </p:nvSpPr>
        <p:spPr>
          <a:xfrm>
            <a:off x="0" y="0"/>
            <a:ext cx="3454400" cy="69723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14"/>
          <p:cNvSpPr/>
          <p:nvPr/>
        </p:nvSpPr>
        <p:spPr>
          <a:xfrm>
            <a:off x="4064000" y="1600200"/>
            <a:ext cx="0" cy="1130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4"/>
          <p:cNvSpPr/>
          <p:nvPr/>
        </p:nvSpPr>
        <p:spPr>
          <a:xfrm>
            <a:off x="4064000" y="3251200"/>
            <a:ext cx="0" cy="1130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14"/>
          <p:cNvSpPr/>
          <p:nvPr/>
        </p:nvSpPr>
        <p:spPr>
          <a:xfrm>
            <a:off x="4064000" y="4902200"/>
            <a:ext cx="0" cy="1130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14"/>
          <p:cNvSpPr/>
          <p:nvPr/>
        </p:nvSpPr>
        <p:spPr>
          <a:xfrm>
            <a:off x="0" y="0"/>
            <a:ext cx="0" cy="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14"/>
          <p:cNvSpPr txBox="1"/>
          <p:nvPr/>
        </p:nvSpPr>
        <p:spPr>
          <a:xfrm>
            <a:off x="4064000" y="329775"/>
            <a:ext cx="5829300" cy="419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2800" b="1">
                <a:solidFill>
                  <a:srgbClr val="000000"/>
                </a:solidFill>
                <a:latin typeface="Arial"/>
                <a:ea typeface="Arial"/>
                <a:cs typeface="Arial"/>
                <a:sym typeface="Arial"/>
              </a:rPr>
              <a:t>Viability of the Profession</a:t>
            </a:r>
            <a:endParaRPr sz="1100">
              <a:solidFill>
                <a:schemeClr val="dk1"/>
              </a:solidFill>
              <a:latin typeface="Calibri"/>
              <a:ea typeface="Calibri"/>
              <a:cs typeface="Calibri"/>
              <a:sym typeface="Calibri"/>
            </a:endParaRPr>
          </a:p>
        </p:txBody>
      </p:sp>
      <p:sp>
        <p:nvSpPr>
          <p:cNvPr id="345" name="Google Shape;345;p14"/>
          <p:cNvSpPr txBox="1"/>
          <p:nvPr/>
        </p:nvSpPr>
        <p:spPr>
          <a:xfrm>
            <a:off x="4279850" y="1180575"/>
            <a:ext cx="53976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Evolving Job Landscape</a:t>
            </a:r>
            <a:endParaRPr sz="1100">
              <a:solidFill>
                <a:schemeClr val="dk1"/>
              </a:solidFill>
              <a:latin typeface="Calibri"/>
              <a:ea typeface="Calibri"/>
              <a:cs typeface="Calibri"/>
              <a:sym typeface="Calibri"/>
            </a:endParaRPr>
          </a:p>
        </p:txBody>
      </p:sp>
      <p:sp>
        <p:nvSpPr>
          <p:cNvPr id="346" name="Google Shape;346;p14"/>
          <p:cNvSpPr txBox="1"/>
          <p:nvPr/>
        </p:nvSpPr>
        <p:spPr>
          <a:xfrm>
            <a:off x="4279850" y="2831575"/>
            <a:ext cx="53976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Continued Demand for Expertise</a:t>
            </a:r>
            <a:endParaRPr sz="1100">
              <a:solidFill>
                <a:schemeClr val="dk1"/>
              </a:solidFill>
              <a:latin typeface="Calibri"/>
              <a:ea typeface="Calibri"/>
              <a:cs typeface="Calibri"/>
              <a:sym typeface="Calibri"/>
            </a:endParaRPr>
          </a:p>
        </p:txBody>
      </p:sp>
      <p:sp>
        <p:nvSpPr>
          <p:cNvPr id="347" name="Google Shape;347;p14"/>
          <p:cNvSpPr txBox="1"/>
          <p:nvPr/>
        </p:nvSpPr>
        <p:spPr>
          <a:xfrm>
            <a:off x="4279850" y="4482575"/>
            <a:ext cx="53976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Opportunities for Growth</a:t>
            </a:r>
            <a:endParaRPr sz="1100">
              <a:solidFill>
                <a:schemeClr val="dk1"/>
              </a:solidFill>
              <a:latin typeface="Calibri"/>
              <a:ea typeface="Calibri"/>
              <a:cs typeface="Calibri"/>
              <a:sym typeface="Calibri"/>
            </a:endParaRPr>
          </a:p>
        </p:txBody>
      </p:sp>
      <p:sp>
        <p:nvSpPr>
          <p:cNvPr id="348" name="Google Shape;348;p14"/>
          <p:cNvSpPr txBox="1"/>
          <p:nvPr/>
        </p:nvSpPr>
        <p:spPr>
          <a:xfrm>
            <a:off x="4279850" y="1561575"/>
            <a:ext cx="5397600" cy="635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000000"/>
                </a:solidFill>
                <a:latin typeface="Arial"/>
                <a:ea typeface="Arial"/>
                <a:cs typeface="Arial"/>
                <a:sym typeface="Arial"/>
              </a:rPr>
              <a:t>The accounting profession is adapting to technological advancements, requiring professionals to embrace new tools and methodologies to remain relevant in a changing job market.</a:t>
            </a:r>
            <a:endParaRPr sz="1100">
              <a:solidFill>
                <a:schemeClr val="dk1"/>
              </a:solidFill>
              <a:latin typeface="Calibri"/>
              <a:ea typeface="Calibri"/>
              <a:cs typeface="Calibri"/>
              <a:sym typeface="Calibri"/>
            </a:endParaRPr>
          </a:p>
        </p:txBody>
      </p:sp>
      <p:sp>
        <p:nvSpPr>
          <p:cNvPr id="349" name="Google Shape;349;p14"/>
          <p:cNvSpPr txBox="1"/>
          <p:nvPr/>
        </p:nvSpPr>
        <p:spPr>
          <a:xfrm>
            <a:off x="4279850" y="3212575"/>
            <a:ext cx="5397600" cy="635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000000"/>
                </a:solidFill>
                <a:latin typeface="Arial"/>
                <a:ea typeface="Arial"/>
                <a:cs typeface="Arial"/>
                <a:sym typeface="Arial"/>
              </a:rPr>
              <a:t>Despite automation, there will be a sustained need for skilled accountants who can provide strategic insights, compliance oversight, and ethical guidance in financial matters.</a:t>
            </a:r>
            <a:endParaRPr sz="1100">
              <a:solidFill>
                <a:schemeClr val="dk1"/>
              </a:solidFill>
              <a:latin typeface="Calibri"/>
              <a:ea typeface="Calibri"/>
              <a:cs typeface="Calibri"/>
              <a:sym typeface="Calibri"/>
            </a:endParaRPr>
          </a:p>
        </p:txBody>
      </p:sp>
      <p:sp>
        <p:nvSpPr>
          <p:cNvPr id="350" name="Google Shape;350;p14"/>
          <p:cNvSpPr txBox="1"/>
          <p:nvPr/>
        </p:nvSpPr>
        <p:spPr>
          <a:xfrm>
            <a:off x="4279850" y="4863575"/>
            <a:ext cx="5397600" cy="635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000000"/>
                </a:solidFill>
                <a:latin typeface="Arial"/>
                <a:ea typeface="Arial"/>
                <a:cs typeface="Arial"/>
                <a:sym typeface="Arial"/>
              </a:rPr>
              <a:t>The shift towards advisory roles and specialization in niche areas presents significant opportunities for career advancement and professional development within the accounting field.</a:t>
            </a:r>
            <a:endParaRPr sz="110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pic>
        <p:nvPicPr>
          <p:cNvPr id="355" name="Google Shape;355;p15"/>
          <p:cNvPicPr preferRelativeResize="0"/>
          <p:nvPr/>
        </p:nvPicPr>
        <p:blipFill rotWithShape="1">
          <a:blip r:embed="rId3">
            <a:alphaModFix/>
          </a:blip>
          <a:srcRect l="1000" r="999"/>
          <a:stretch/>
        </p:blipFill>
        <p:spPr>
          <a:xfrm>
            <a:off x="0" y="0"/>
            <a:ext cx="10388600" cy="5956300"/>
          </a:xfrm>
          <a:prstGeom prst="rect">
            <a:avLst/>
          </a:prstGeom>
          <a:noFill/>
          <a:ln>
            <a:noFill/>
          </a:ln>
        </p:spPr>
      </p:pic>
      <p:sp>
        <p:nvSpPr>
          <p:cNvPr id="356" name="Google Shape;356;p15"/>
          <p:cNvSpPr/>
          <p:nvPr/>
        </p:nvSpPr>
        <p:spPr>
          <a:xfrm>
            <a:off x="0" y="0"/>
            <a:ext cx="10388600" cy="59563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15"/>
          <p:cNvSpPr/>
          <p:nvPr/>
        </p:nvSpPr>
        <p:spPr>
          <a:xfrm>
            <a:off x="762000" y="1473200"/>
            <a:ext cx="2743200" cy="3708400"/>
          </a:xfrm>
          <a:prstGeom prst="roundRect">
            <a:avLst>
              <a:gd name="adj" fmla="val 3703"/>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15"/>
          <p:cNvSpPr/>
          <p:nvPr/>
        </p:nvSpPr>
        <p:spPr>
          <a:xfrm>
            <a:off x="3810000" y="1473200"/>
            <a:ext cx="2743200" cy="3708400"/>
          </a:xfrm>
          <a:prstGeom prst="roundRect">
            <a:avLst>
              <a:gd name="adj" fmla="val 3703"/>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15"/>
          <p:cNvSpPr/>
          <p:nvPr/>
        </p:nvSpPr>
        <p:spPr>
          <a:xfrm>
            <a:off x="6870700" y="1473200"/>
            <a:ext cx="2743200" cy="3708400"/>
          </a:xfrm>
          <a:prstGeom prst="roundRect">
            <a:avLst>
              <a:gd name="adj" fmla="val 3703"/>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15"/>
          <p:cNvSpPr/>
          <p:nvPr/>
        </p:nvSpPr>
        <p:spPr>
          <a:xfrm>
            <a:off x="762000" y="5321300"/>
            <a:ext cx="27432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15"/>
          <p:cNvSpPr/>
          <p:nvPr/>
        </p:nvSpPr>
        <p:spPr>
          <a:xfrm>
            <a:off x="3810000" y="5321300"/>
            <a:ext cx="27432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15"/>
          <p:cNvSpPr/>
          <p:nvPr/>
        </p:nvSpPr>
        <p:spPr>
          <a:xfrm>
            <a:off x="6870700" y="5321300"/>
            <a:ext cx="27432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63" name="Google Shape;363;p15"/>
          <p:cNvPicPr preferRelativeResize="0"/>
          <p:nvPr/>
        </p:nvPicPr>
        <p:blipFill rotWithShape="1">
          <a:blip r:embed="rId4">
            <a:alphaModFix/>
          </a:blip>
          <a:srcRect t="7000" b="6999"/>
          <a:stretch/>
        </p:blipFill>
        <p:spPr>
          <a:xfrm>
            <a:off x="762000" y="1473200"/>
            <a:ext cx="2743200" cy="1828800"/>
          </a:xfrm>
          <a:prstGeom prst="roundRect">
            <a:avLst>
              <a:gd name="adj" fmla="val 5555"/>
            </a:avLst>
          </a:prstGeom>
          <a:noFill/>
          <a:ln>
            <a:noFill/>
          </a:ln>
        </p:spPr>
      </p:pic>
      <p:pic>
        <p:nvPicPr>
          <p:cNvPr id="364" name="Google Shape;364;p15"/>
          <p:cNvPicPr preferRelativeResize="0"/>
          <p:nvPr/>
        </p:nvPicPr>
        <p:blipFill rotWithShape="1">
          <a:blip r:embed="rId5">
            <a:alphaModFix/>
          </a:blip>
          <a:srcRect l="8000" r="8000"/>
          <a:stretch/>
        </p:blipFill>
        <p:spPr>
          <a:xfrm>
            <a:off x="3810000" y="1473200"/>
            <a:ext cx="2743200" cy="1828800"/>
          </a:xfrm>
          <a:prstGeom prst="roundRect">
            <a:avLst>
              <a:gd name="adj" fmla="val 5555"/>
            </a:avLst>
          </a:prstGeom>
          <a:noFill/>
          <a:ln>
            <a:noFill/>
          </a:ln>
        </p:spPr>
      </p:pic>
      <p:pic>
        <p:nvPicPr>
          <p:cNvPr id="365" name="Google Shape;365;p15"/>
          <p:cNvPicPr preferRelativeResize="0"/>
          <p:nvPr/>
        </p:nvPicPr>
        <p:blipFill rotWithShape="1">
          <a:blip r:embed="rId6">
            <a:alphaModFix/>
          </a:blip>
          <a:srcRect l="2000" r="1999"/>
          <a:stretch/>
        </p:blipFill>
        <p:spPr>
          <a:xfrm>
            <a:off x="6870700" y="1473200"/>
            <a:ext cx="2743200" cy="1828800"/>
          </a:xfrm>
          <a:prstGeom prst="roundRect">
            <a:avLst>
              <a:gd name="adj" fmla="val 5555"/>
            </a:avLst>
          </a:prstGeom>
          <a:noFill/>
          <a:ln>
            <a:noFill/>
          </a:ln>
        </p:spPr>
      </p:pic>
      <p:sp>
        <p:nvSpPr>
          <p:cNvPr id="366" name="Google Shape;366;p15"/>
          <p:cNvSpPr txBox="1"/>
          <p:nvPr/>
        </p:nvSpPr>
        <p:spPr>
          <a:xfrm>
            <a:off x="762000" y="355600"/>
            <a:ext cx="8864600" cy="419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2800" b="1">
                <a:solidFill>
                  <a:srgbClr val="000000"/>
                </a:solidFill>
                <a:latin typeface="Arial"/>
                <a:ea typeface="Arial"/>
                <a:cs typeface="Arial"/>
                <a:sym typeface="Arial"/>
              </a:rPr>
              <a:t>Importance of Adaptability</a:t>
            </a:r>
            <a:endParaRPr sz="1100">
              <a:solidFill>
                <a:schemeClr val="dk1"/>
              </a:solidFill>
              <a:latin typeface="Calibri"/>
              <a:ea typeface="Calibri"/>
              <a:cs typeface="Calibri"/>
              <a:sym typeface="Calibri"/>
            </a:endParaRPr>
          </a:p>
        </p:txBody>
      </p:sp>
      <p:sp>
        <p:nvSpPr>
          <p:cNvPr id="367" name="Google Shape;367;p15"/>
          <p:cNvSpPr txBox="1"/>
          <p:nvPr/>
        </p:nvSpPr>
        <p:spPr>
          <a:xfrm>
            <a:off x="762000" y="3517900"/>
            <a:ext cx="27432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Embracing Change</a:t>
            </a:r>
            <a:endParaRPr sz="1100">
              <a:solidFill>
                <a:schemeClr val="dk1"/>
              </a:solidFill>
              <a:latin typeface="Calibri"/>
              <a:ea typeface="Calibri"/>
              <a:cs typeface="Calibri"/>
              <a:sym typeface="Calibri"/>
            </a:endParaRPr>
          </a:p>
        </p:txBody>
      </p:sp>
      <p:sp>
        <p:nvSpPr>
          <p:cNvPr id="368" name="Google Shape;368;p15"/>
          <p:cNvSpPr txBox="1"/>
          <p:nvPr/>
        </p:nvSpPr>
        <p:spPr>
          <a:xfrm>
            <a:off x="3810000" y="3517900"/>
            <a:ext cx="27432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Lifelong Learning</a:t>
            </a:r>
            <a:endParaRPr sz="1100">
              <a:solidFill>
                <a:schemeClr val="dk1"/>
              </a:solidFill>
              <a:latin typeface="Calibri"/>
              <a:ea typeface="Calibri"/>
              <a:cs typeface="Calibri"/>
              <a:sym typeface="Calibri"/>
            </a:endParaRPr>
          </a:p>
        </p:txBody>
      </p:sp>
      <p:sp>
        <p:nvSpPr>
          <p:cNvPr id="369" name="Google Shape;369;p15"/>
          <p:cNvSpPr txBox="1"/>
          <p:nvPr/>
        </p:nvSpPr>
        <p:spPr>
          <a:xfrm>
            <a:off x="6870700" y="3517900"/>
            <a:ext cx="27432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Strategic Mindset</a:t>
            </a:r>
            <a:endParaRPr sz="1100">
              <a:solidFill>
                <a:schemeClr val="dk1"/>
              </a:solidFill>
              <a:latin typeface="Calibri"/>
              <a:ea typeface="Calibri"/>
              <a:cs typeface="Calibri"/>
              <a:sym typeface="Calibri"/>
            </a:endParaRPr>
          </a:p>
        </p:txBody>
      </p:sp>
      <p:sp>
        <p:nvSpPr>
          <p:cNvPr id="370" name="Google Shape;370;p15"/>
          <p:cNvSpPr txBox="1"/>
          <p:nvPr/>
        </p:nvSpPr>
        <p:spPr>
          <a:xfrm>
            <a:off x="762000" y="3911600"/>
            <a:ext cx="2743200" cy="1270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000000"/>
                </a:solidFill>
                <a:latin typeface="Arial"/>
                <a:ea typeface="Arial"/>
                <a:cs typeface="Arial"/>
                <a:sym typeface="Arial"/>
              </a:rPr>
              <a:t>The accounting profession is undergoing rapid transformations due to technological advancements, requiring professionals to adapt quickly to new tools and methodologies.</a:t>
            </a:r>
            <a:endParaRPr sz="1100">
              <a:solidFill>
                <a:schemeClr val="dk1"/>
              </a:solidFill>
              <a:latin typeface="Calibri"/>
              <a:ea typeface="Calibri"/>
              <a:cs typeface="Calibri"/>
              <a:sym typeface="Calibri"/>
            </a:endParaRPr>
          </a:p>
        </p:txBody>
      </p:sp>
      <p:sp>
        <p:nvSpPr>
          <p:cNvPr id="371" name="Google Shape;371;p15"/>
          <p:cNvSpPr txBox="1"/>
          <p:nvPr/>
        </p:nvSpPr>
        <p:spPr>
          <a:xfrm>
            <a:off x="3810000" y="3911600"/>
            <a:ext cx="2743200" cy="1270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000000"/>
                </a:solidFill>
                <a:latin typeface="Arial"/>
                <a:ea typeface="Arial"/>
                <a:cs typeface="Arial"/>
                <a:sym typeface="Arial"/>
              </a:rPr>
              <a:t>Continuous education and skill development are essential for accountants to stay relevant, as the landscape evolves with new regulations, technologies, and client needs.</a:t>
            </a:r>
            <a:endParaRPr sz="1100">
              <a:solidFill>
                <a:schemeClr val="dk1"/>
              </a:solidFill>
              <a:latin typeface="Calibri"/>
              <a:ea typeface="Calibri"/>
              <a:cs typeface="Calibri"/>
              <a:sym typeface="Calibri"/>
            </a:endParaRPr>
          </a:p>
        </p:txBody>
      </p:sp>
      <p:sp>
        <p:nvSpPr>
          <p:cNvPr id="372" name="Google Shape;372;p15"/>
          <p:cNvSpPr txBox="1"/>
          <p:nvPr/>
        </p:nvSpPr>
        <p:spPr>
          <a:xfrm>
            <a:off x="6870700" y="3911600"/>
            <a:ext cx="2743200" cy="1054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000000"/>
                </a:solidFill>
                <a:latin typeface="Arial"/>
                <a:ea typeface="Arial"/>
                <a:cs typeface="Arial"/>
                <a:sym typeface="Arial"/>
              </a:rPr>
              <a:t>Accountants must cultivate a strategic approach, focusing on advisory roles and complex problem-solving to provide value in an increasingly automated environment.</a:t>
            </a:r>
            <a:endParaRPr sz="1100">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pic>
        <p:nvPicPr>
          <p:cNvPr id="377" name="Google Shape;377;p16"/>
          <p:cNvPicPr preferRelativeResize="0"/>
          <p:nvPr/>
        </p:nvPicPr>
        <p:blipFill rotWithShape="1">
          <a:blip r:embed="rId3">
            <a:alphaModFix/>
          </a:blip>
          <a:srcRect l="9000" r="9000"/>
          <a:stretch/>
        </p:blipFill>
        <p:spPr>
          <a:xfrm>
            <a:off x="0" y="0"/>
            <a:ext cx="10388600" cy="7099300"/>
          </a:xfrm>
          <a:prstGeom prst="rect">
            <a:avLst/>
          </a:prstGeom>
          <a:noFill/>
          <a:ln>
            <a:noFill/>
          </a:ln>
        </p:spPr>
      </p:pic>
      <p:sp>
        <p:nvSpPr>
          <p:cNvPr id="378" name="Google Shape;378;p16"/>
          <p:cNvSpPr/>
          <p:nvPr/>
        </p:nvSpPr>
        <p:spPr>
          <a:xfrm>
            <a:off x="0" y="0"/>
            <a:ext cx="10388600" cy="70993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79" name="Google Shape;379;p16"/>
          <p:cNvPicPr preferRelativeResize="0"/>
          <p:nvPr/>
        </p:nvPicPr>
        <p:blipFill rotWithShape="1">
          <a:blip r:embed="rId4">
            <a:alphaModFix/>
          </a:blip>
          <a:srcRect l="14000" r="13999"/>
          <a:stretch/>
        </p:blipFill>
        <p:spPr>
          <a:xfrm>
            <a:off x="762000" y="1663700"/>
            <a:ext cx="2743200" cy="4686300"/>
          </a:xfrm>
          <a:prstGeom prst="roundRect">
            <a:avLst>
              <a:gd name="adj" fmla="val 10185"/>
            </a:avLst>
          </a:prstGeom>
          <a:noFill/>
          <a:ln>
            <a:noFill/>
          </a:ln>
        </p:spPr>
      </p:pic>
      <p:pic>
        <p:nvPicPr>
          <p:cNvPr id="380" name="Google Shape;380;p16"/>
          <p:cNvPicPr preferRelativeResize="0"/>
          <p:nvPr/>
        </p:nvPicPr>
        <p:blipFill rotWithShape="1">
          <a:blip r:embed="rId5">
            <a:alphaModFix/>
          </a:blip>
          <a:srcRect l="14000" r="13999"/>
          <a:stretch/>
        </p:blipFill>
        <p:spPr>
          <a:xfrm>
            <a:off x="3810000" y="1663700"/>
            <a:ext cx="2743200" cy="4686300"/>
          </a:xfrm>
          <a:prstGeom prst="roundRect">
            <a:avLst>
              <a:gd name="adj" fmla="val 10185"/>
            </a:avLst>
          </a:prstGeom>
          <a:noFill/>
          <a:ln>
            <a:noFill/>
          </a:ln>
        </p:spPr>
      </p:pic>
      <p:pic>
        <p:nvPicPr>
          <p:cNvPr id="381" name="Google Shape;381;p16"/>
          <p:cNvPicPr preferRelativeResize="0"/>
          <p:nvPr/>
        </p:nvPicPr>
        <p:blipFill rotWithShape="1">
          <a:blip r:embed="rId4">
            <a:alphaModFix/>
          </a:blip>
          <a:srcRect l="14000" r="13999"/>
          <a:stretch/>
        </p:blipFill>
        <p:spPr>
          <a:xfrm>
            <a:off x="6870700" y="1663700"/>
            <a:ext cx="2743200" cy="4686300"/>
          </a:xfrm>
          <a:prstGeom prst="roundRect">
            <a:avLst>
              <a:gd name="adj" fmla="val 10185"/>
            </a:avLst>
          </a:prstGeom>
          <a:noFill/>
          <a:ln>
            <a:noFill/>
          </a:ln>
        </p:spPr>
      </p:pic>
      <p:sp>
        <p:nvSpPr>
          <p:cNvPr id="382" name="Google Shape;382;p16"/>
          <p:cNvSpPr/>
          <p:nvPr/>
        </p:nvSpPr>
        <p:spPr>
          <a:xfrm>
            <a:off x="762000" y="1866900"/>
            <a:ext cx="0" cy="7112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16"/>
          <p:cNvSpPr/>
          <p:nvPr/>
        </p:nvSpPr>
        <p:spPr>
          <a:xfrm>
            <a:off x="762000" y="1663700"/>
            <a:ext cx="2743200" cy="4686300"/>
          </a:xfrm>
          <a:prstGeom prst="roundRect">
            <a:avLst>
              <a:gd name="adj" fmla="val 10185"/>
            </a:avLst>
          </a:prstGeom>
          <a:solidFill>
            <a:srgbClr val="000000">
              <a:alpha val="0"/>
            </a:srgbClr>
          </a:solidFill>
          <a:ln w="25400" cap="flat" cmpd="sng">
            <a:solidFill>
              <a:srgbClr val="FFFFFF">
                <a:alpha val="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16"/>
          <p:cNvSpPr/>
          <p:nvPr/>
        </p:nvSpPr>
        <p:spPr>
          <a:xfrm>
            <a:off x="3810000" y="1866900"/>
            <a:ext cx="0" cy="7112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16"/>
          <p:cNvSpPr/>
          <p:nvPr/>
        </p:nvSpPr>
        <p:spPr>
          <a:xfrm>
            <a:off x="3810000" y="1663700"/>
            <a:ext cx="2743200" cy="4686300"/>
          </a:xfrm>
          <a:prstGeom prst="roundRect">
            <a:avLst>
              <a:gd name="adj" fmla="val 10185"/>
            </a:avLst>
          </a:prstGeom>
          <a:solidFill>
            <a:srgbClr val="000000">
              <a:alpha val="0"/>
            </a:srgbClr>
          </a:solidFill>
          <a:ln w="25400" cap="flat" cmpd="sng">
            <a:solidFill>
              <a:srgbClr val="FFFFFF">
                <a:alpha val="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16"/>
          <p:cNvSpPr/>
          <p:nvPr/>
        </p:nvSpPr>
        <p:spPr>
          <a:xfrm>
            <a:off x="6870700" y="1866900"/>
            <a:ext cx="0" cy="7112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16"/>
          <p:cNvSpPr/>
          <p:nvPr/>
        </p:nvSpPr>
        <p:spPr>
          <a:xfrm>
            <a:off x="6870700" y="1663700"/>
            <a:ext cx="2743200" cy="4686300"/>
          </a:xfrm>
          <a:prstGeom prst="roundRect">
            <a:avLst>
              <a:gd name="adj" fmla="val 10185"/>
            </a:avLst>
          </a:prstGeom>
          <a:solidFill>
            <a:srgbClr val="000000">
              <a:alpha val="0"/>
            </a:srgbClr>
          </a:solidFill>
          <a:ln w="25400" cap="flat" cmpd="sng">
            <a:solidFill>
              <a:srgbClr val="FFFFFF">
                <a:alpha val="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16"/>
          <p:cNvSpPr txBox="1"/>
          <p:nvPr/>
        </p:nvSpPr>
        <p:spPr>
          <a:xfrm>
            <a:off x="1092200" y="1993900"/>
            <a:ext cx="2082800" cy="635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4200" b="1">
                <a:solidFill>
                  <a:srgbClr val="FFFFFF"/>
                </a:solidFill>
                <a:latin typeface="Arial"/>
                <a:ea typeface="Arial"/>
                <a:cs typeface="Arial"/>
                <a:sym typeface="Arial"/>
              </a:rPr>
              <a:t>01</a:t>
            </a:r>
            <a:endParaRPr sz="1100">
              <a:solidFill>
                <a:schemeClr val="dk1"/>
              </a:solidFill>
              <a:latin typeface="Calibri"/>
              <a:ea typeface="Calibri"/>
              <a:cs typeface="Calibri"/>
              <a:sym typeface="Calibri"/>
            </a:endParaRPr>
          </a:p>
        </p:txBody>
      </p:sp>
      <p:sp>
        <p:nvSpPr>
          <p:cNvPr id="389" name="Google Shape;389;p16"/>
          <p:cNvSpPr txBox="1"/>
          <p:nvPr/>
        </p:nvSpPr>
        <p:spPr>
          <a:xfrm>
            <a:off x="4140200" y="1993900"/>
            <a:ext cx="2082800" cy="635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4200" b="1">
                <a:solidFill>
                  <a:srgbClr val="FFFFFF"/>
                </a:solidFill>
                <a:latin typeface="Arial"/>
                <a:ea typeface="Arial"/>
                <a:cs typeface="Arial"/>
                <a:sym typeface="Arial"/>
              </a:rPr>
              <a:t>02</a:t>
            </a:r>
            <a:endParaRPr sz="1100">
              <a:solidFill>
                <a:schemeClr val="dk1"/>
              </a:solidFill>
              <a:latin typeface="Calibri"/>
              <a:ea typeface="Calibri"/>
              <a:cs typeface="Calibri"/>
              <a:sym typeface="Calibri"/>
            </a:endParaRPr>
          </a:p>
        </p:txBody>
      </p:sp>
      <p:sp>
        <p:nvSpPr>
          <p:cNvPr id="390" name="Google Shape;390;p16"/>
          <p:cNvSpPr txBox="1"/>
          <p:nvPr/>
        </p:nvSpPr>
        <p:spPr>
          <a:xfrm>
            <a:off x="7200900" y="1993900"/>
            <a:ext cx="2082800" cy="635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4200" b="1">
                <a:solidFill>
                  <a:srgbClr val="FFFFFF"/>
                </a:solidFill>
                <a:latin typeface="Arial"/>
                <a:ea typeface="Arial"/>
                <a:cs typeface="Arial"/>
                <a:sym typeface="Arial"/>
              </a:rPr>
              <a:t>03</a:t>
            </a:r>
            <a:endParaRPr sz="1100">
              <a:solidFill>
                <a:schemeClr val="dk1"/>
              </a:solidFill>
              <a:latin typeface="Calibri"/>
              <a:ea typeface="Calibri"/>
              <a:cs typeface="Calibri"/>
              <a:sym typeface="Calibri"/>
            </a:endParaRPr>
          </a:p>
        </p:txBody>
      </p:sp>
      <p:sp>
        <p:nvSpPr>
          <p:cNvPr id="391" name="Google Shape;391;p16"/>
          <p:cNvSpPr txBox="1"/>
          <p:nvPr/>
        </p:nvSpPr>
        <p:spPr>
          <a:xfrm>
            <a:off x="762000" y="533400"/>
            <a:ext cx="8864600" cy="419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2800" b="1">
                <a:solidFill>
                  <a:srgbClr val="FFFFFF"/>
                </a:solidFill>
                <a:latin typeface="Arial"/>
                <a:ea typeface="Arial"/>
                <a:cs typeface="Arial"/>
                <a:sym typeface="Arial"/>
              </a:rPr>
              <a:t>Opportunities in Advisory and Niche Areas</a:t>
            </a:r>
            <a:endParaRPr sz="1100">
              <a:solidFill>
                <a:schemeClr val="dk1"/>
              </a:solidFill>
              <a:latin typeface="Calibri"/>
              <a:ea typeface="Calibri"/>
              <a:cs typeface="Calibri"/>
              <a:sym typeface="Calibri"/>
            </a:endParaRPr>
          </a:p>
        </p:txBody>
      </p:sp>
      <p:sp>
        <p:nvSpPr>
          <p:cNvPr id="392" name="Google Shape;392;p16"/>
          <p:cNvSpPr txBox="1"/>
          <p:nvPr/>
        </p:nvSpPr>
        <p:spPr>
          <a:xfrm>
            <a:off x="1085850" y="2667000"/>
            <a:ext cx="2082900" cy="546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FFFFFF"/>
                </a:solidFill>
                <a:latin typeface="Arial"/>
                <a:ea typeface="Arial"/>
                <a:cs typeface="Arial"/>
                <a:sym typeface="Arial"/>
              </a:rPr>
              <a:t>Emerging Advisory Roles</a:t>
            </a:r>
            <a:endParaRPr sz="1100">
              <a:solidFill>
                <a:schemeClr val="dk1"/>
              </a:solidFill>
              <a:latin typeface="Calibri"/>
              <a:ea typeface="Calibri"/>
              <a:cs typeface="Calibri"/>
              <a:sym typeface="Calibri"/>
            </a:endParaRPr>
          </a:p>
        </p:txBody>
      </p:sp>
      <p:sp>
        <p:nvSpPr>
          <p:cNvPr id="393" name="Google Shape;393;p16"/>
          <p:cNvSpPr txBox="1"/>
          <p:nvPr/>
        </p:nvSpPr>
        <p:spPr>
          <a:xfrm>
            <a:off x="4133850" y="2667000"/>
            <a:ext cx="2082900" cy="546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FFFFFF"/>
                </a:solidFill>
                <a:latin typeface="Arial"/>
                <a:ea typeface="Arial"/>
                <a:cs typeface="Arial"/>
                <a:sym typeface="Arial"/>
              </a:rPr>
              <a:t>Specialization in Niche Markets</a:t>
            </a:r>
            <a:endParaRPr sz="1100">
              <a:solidFill>
                <a:schemeClr val="dk1"/>
              </a:solidFill>
              <a:latin typeface="Calibri"/>
              <a:ea typeface="Calibri"/>
              <a:cs typeface="Calibri"/>
              <a:sym typeface="Calibri"/>
            </a:endParaRPr>
          </a:p>
        </p:txBody>
      </p:sp>
      <p:sp>
        <p:nvSpPr>
          <p:cNvPr id="394" name="Google Shape;394;p16"/>
          <p:cNvSpPr txBox="1"/>
          <p:nvPr/>
        </p:nvSpPr>
        <p:spPr>
          <a:xfrm>
            <a:off x="7194550" y="2667000"/>
            <a:ext cx="2082900" cy="812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FFFFFF"/>
                </a:solidFill>
                <a:latin typeface="Arial"/>
                <a:ea typeface="Arial"/>
                <a:cs typeface="Arial"/>
                <a:sym typeface="Arial"/>
              </a:rPr>
              <a:t>Leveraging Technology for Insights</a:t>
            </a:r>
            <a:endParaRPr sz="1100">
              <a:solidFill>
                <a:schemeClr val="dk1"/>
              </a:solidFill>
              <a:latin typeface="Calibri"/>
              <a:ea typeface="Calibri"/>
              <a:cs typeface="Calibri"/>
              <a:sym typeface="Calibri"/>
            </a:endParaRPr>
          </a:p>
        </p:txBody>
      </p:sp>
      <p:sp>
        <p:nvSpPr>
          <p:cNvPr id="395" name="Google Shape;395;p16"/>
          <p:cNvSpPr txBox="1"/>
          <p:nvPr/>
        </p:nvSpPr>
        <p:spPr>
          <a:xfrm>
            <a:off x="1085850" y="3378200"/>
            <a:ext cx="2082900" cy="17019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FFFFFF"/>
                </a:solidFill>
                <a:latin typeface="Arial"/>
                <a:ea typeface="Arial"/>
                <a:cs typeface="Arial"/>
                <a:sym typeface="Arial"/>
              </a:rPr>
              <a:t>As automation takes over routine tasks, accountants will increasingly focus on advisory roles that require strategic thinking and complex problem-solving, providing valuable insights to clients.</a:t>
            </a:r>
            <a:endParaRPr sz="1100">
              <a:solidFill>
                <a:schemeClr val="dk1"/>
              </a:solidFill>
              <a:latin typeface="Calibri"/>
              <a:ea typeface="Calibri"/>
              <a:cs typeface="Calibri"/>
              <a:sym typeface="Calibri"/>
            </a:endParaRPr>
          </a:p>
        </p:txBody>
      </p:sp>
      <p:sp>
        <p:nvSpPr>
          <p:cNvPr id="396" name="Google Shape;396;p16"/>
          <p:cNvSpPr txBox="1"/>
          <p:nvPr/>
        </p:nvSpPr>
        <p:spPr>
          <a:xfrm>
            <a:off x="4133850" y="3378200"/>
            <a:ext cx="2082900" cy="19176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FFFFFF"/>
                </a:solidFill>
                <a:latin typeface="Arial"/>
                <a:ea typeface="Arial"/>
                <a:cs typeface="Arial"/>
                <a:sym typeface="Arial"/>
              </a:rPr>
              <a:t>There will be a growing demand for accountants who specialize in niche areas such as international taxation, digital currencies, and sustainability reporting, allowing for tailored services that meet specific client needs.</a:t>
            </a:r>
            <a:endParaRPr sz="1100">
              <a:solidFill>
                <a:schemeClr val="dk1"/>
              </a:solidFill>
              <a:latin typeface="Calibri"/>
              <a:ea typeface="Calibri"/>
              <a:cs typeface="Calibri"/>
              <a:sym typeface="Calibri"/>
            </a:endParaRPr>
          </a:p>
        </p:txBody>
      </p:sp>
      <p:sp>
        <p:nvSpPr>
          <p:cNvPr id="397" name="Google Shape;397;p16"/>
          <p:cNvSpPr txBox="1"/>
          <p:nvPr/>
        </p:nvSpPr>
        <p:spPr>
          <a:xfrm>
            <a:off x="7194550" y="3644900"/>
            <a:ext cx="2082900" cy="17019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FFFFFF"/>
                </a:solidFill>
                <a:latin typeface="Arial"/>
                <a:ea typeface="Arial"/>
                <a:cs typeface="Arial"/>
                <a:sym typeface="Arial"/>
              </a:rPr>
              <a:t>Accountants will utilize advanced technologies like data analytics and AI to enhance their advisory capabilities, enabling them to deliver timely and accurate financial insights that drive business decisions.</a:t>
            </a:r>
            <a:endParaRPr sz="1100">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pic>
        <p:nvPicPr>
          <p:cNvPr id="402" name="Google Shape;402;p17"/>
          <p:cNvPicPr preferRelativeResize="0"/>
          <p:nvPr/>
        </p:nvPicPr>
        <p:blipFill rotWithShape="1">
          <a:blip r:embed="rId3">
            <a:alphaModFix/>
          </a:blip>
          <a:srcRect l="1000" r="999"/>
          <a:stretch/>
        </p:blipFill>
        <p:spPr>
          <a:xfrm>
            <a:off x="0" y="0"/>
            <a:ext cx="10388600" cy="5956300"/>
          </a:xfrm>
          <a:prstGeom prst="rect">
            <a:avLst/>
          </a:prstGeom>
          <a:noFill/>
          <a:ln>
            <a:noFill/>
          </a:ln>
        </p:spPr>
      </p:pic>
      <p:sp>
        <p:nvSpPr>
          <p:cNvPr id="403" name="Google Shape;403;p17"/>
          <p:cNvSpPr/>
          <p:nvPr/>
        </p:nvSpPr>
        <p:spPr>
          <a:xfrm>
            <a:off x="0" y="0"/>
            <a:ext cx="10388600" cy="59563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17"/>
          <p:cNvSpPr/>
          <p:nvPr/>
        </p:nvSpPr>
        <p:spPr>
          <a:xfrm>
            <a:off x="762000" y="1473200"/>
            <a:ext cx="2743200" cy="3708400"/>
          </a:xfrm>
          <a:prstGeom prst="roundRect">
            <a:avLst>
              <a:gd name="adj" fmla="val 3703"/>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17"/>
          <p:cNvSpPr/>
          <p:nvPr/>
        </p:nvSpPr>
        <p:spPr>
          <a:xfrm>
            <a:off x="3810000" y="1473200"/>
            <a:ext cx="2743200" cy="3708400"/>
          </a:xfrm>
          <a:prstGeom prst="roundRect">
            <a:avLst>
              <a:gd name="adj" fmla="val 3703"/>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17"/>
          <p:cNvSpPr/>
          <p:nvPr/>
        </p:nvSpPr>
        <p:spPr>
          <a:xfrm>
            <a:off x="6870700" y="1473200"/>
            <a:ext cx="2743200" cy="3708400"/>
          </a:xfrm>
          <a:prstGeom prst="roundRect">
            <a:avLst>
              <a:gd name="adj" fmla="val 3703"/>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17"/>
          <p:cNvSpPr/>
          <p:nvPr/>
        </p:nvSpPr>
        <p:spPr>
          <a:xfrm>
            <a:off x="762000" y="5321300"/>
            <a:ext cx="27432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17"/>
          <p:cNvSpPr/>
          <p:nvPr/>
        </p:nvSpPr>
        <p:spPr>
          <a:xfrm>
            <a:off x="3810000" y="5321300"/>
            <a:ext cx="27432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17"/>
          <p:cNvSpPr/>
          <p:nvPr/>
        </p:nvSpPr>
        <p:spPr>
          <a:xfrm>
            <a:off x="6870700" y="5321300"/>
            <a:ext cx="27432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10" name="Google Shape;410;p17"/>
          <p:cNvPicPr preferRelativeResize="0"/>
          <p:nvPr/>
        </p:nvPicPr>
        <p:blipFill rotWithShape="1">
          <a:blip r:embed="rId4">
            <a:alphaModFix/>
          </a:blip>
          <a:srcRect t="6000" b="5999"/>
          <a:stretch/>
        </p:blipFill>
        <p:spPr>
          <a:xfrm>
            <a:off x="762000" y="1473200"/>
            <a:ext cx="2743200" cy="1828800"/>
          </a:xfrm>
          <a:prstGeom prst="roundRect">
            <a:avLst>
              <a:gd name="adj" fmla="val 5555"/>
            </a:avLst>
          </a:prstGeom>
          <a:noFill/>
          <a:ln>
            <a:noFill/>
          </a:ln>
        </p:spPr>
      </p:pic>
      <p:pic>
        <p:nvPicPr>
          <p:cNvPr id="411" name="Google Shape;411;p17"/>
          <p:cNvPicPr preferRelativeResize="0"/>
          <p:nvPr/>
        </p:nvPicPr>
        <p:blipFill rotWithShape="1">
          <a:blip r:embed="rId5">
            <a:alphaModFix/>
          </a:blip>
          <a:srcRect l="8000" r="8000"/>
          <a:stretch/>
        </p:blipFill>
        <p:spPr>
          <a:xfrm>
            <a:off x="3810000" y="1473200"/>
            <a:ext cx="2743200" cy="1828800"/>
          </a:xfrm>
          <a:prstGeom prst="roundRect">
            <a:avLst>
              <a:gd name="adj" fmla="val 5555"/>
            </a:avLst>
          </a:prstGeom>
          <a:noFill/>
          <a:ln>
            <a:noFill/>
          </a:ln>
        </p:spPr>
      </p:pic>
      <p:pic>
        <p:nvPicPr>
          <p:cNvPr id="412" name="Google Shape;412;p17"/>
          <p:cNvPicPr preferRelativeResize="0"/>
          <p:nvPr/>
        </p:nvPicPr>
        <p:blipFill rotWithShape="1">
          <a:blip r:embed="rId6">
            <a:alphaModFix/>
          </a:blip>
          <a:srcRect t="17000" b="17000"/>
          <a:stretch/>
        </p:blipFill>
        <p:spPr>
          <a:xfrm>
            <a:off x="6870700" y="1473200"/>
            <a:ext cx="2743200" cy="1828800"/>
          </a:xfrm>
          <a:prstGeom prst="roundRect">
            <a:avLst>
              <a:gd name="adj" fmla="val 5555"/>
            </a:avLst>
          </a:prstGeom>
          <a:noFill/>
          <a:ln>
            <a:noFill/>
          </a:ln>
        </p:spPr>
      </p:pic>
      <p:sp>
        <p:nvSpPr>
          <p:cNvPr id="413" name="Google Shape;413;p17"/>
          <p:cNvSpPr txBox="1"/>
          <p:nvPr/>
        </p:nvSpPr>
        <p:spPr>
          <a:xfrm>
            <a:off x="762000" y="355600"/>
            <a:ext cx="8864600" cy="419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2800" b="1">
                <a:solidFill>
                  <a:srgbClr val="000000"/>
                </a:solidFill>
                <a:latin typeface="Arial"/>
                <a:ea typeface="Arial"/>
                <a:cs typeface="Arial"/>
                <a:sym typeface="Arial"/>
              </a:rPr>
              <a:t>Conclusion</a:t>
            </a:r>
            <a:endParaRPr sz="1100">
              <a:solidFill>
                <a:schemeClr val="dk1"/>
              </a:solidFill>
              <a:latin typeface="Calibri"/>
              <a:ea typeface="Calibri"/>
              <a:cs typeface="Calibri"/>
              <a:sym typeface="Calibri"/>
            </a:endParaRPr>
          </a:p>
        </p:txBody>
      </p:sp>
      <p:sp>
        <p:nvSpPr>
          <p:cNvPr id="414" name="Google Shape;414;p17"/>
          <p:cNvSpPr txBox="1"/>
          <p:nvPr/>
        </p:nvSpPr>
        <p:spPr>
          <a:xfrm>
            <a:off x="762000" y="3517900"/>
            <a:ext cx="27432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Future Viability</a:t>
            </a:r>
            <a:endParaRPr sz="1100">
              <a:solidFill>
                <a:schemeClr val="dk1"/>
              </a:solidFill>
              <a:latin typeface="Calibri"/>
              <a:ea typeface="Calibri"/>
              <a:cs typeface="Calibri"/>
              <a:sym typeface="Calibri"/>
            </a:endParaRPr>
          </a:p>
        </p:txBody>
      </p:sp>
      <p:sp>
        <p:nvSpPr>
          <p:cNvPr id="415" name="Google Shape;415;p17"/>
          <p:cNvSpPr txBox="1"/>
          <p:nvPr/>
        </p:nvSpPr>
        <p:spPr>
          <a:xfrm>
            <a:off x="3810000" y="3517900"/>
            <a:ext cx="27432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Emphasis on Adaptability</a:t>
            </a:r>
            <a:endParaRPr sz="1100">
              <a:solidFill>
                <a:schemeClr val="dk1"/>
              </a:solidFill>
              <a:latin typeface="Calibri"/>
              <a:ea typeface="Calibri"/>
              <a:cs typeface="Calibri"/>
              <a:sym typeface="Calibri"/>
            </a:endParaRPr>
          </a:p>
        </p:txBody>
      </p:sp>
      <p:sp>
        <p:nvSpPr>
          <p:cNvPr id="416" name="Google Shape;416;p17"/>
          <p:cNvSpPr txBox="1"/>
          <p:nvPr/>
        </p:nvSpPr>
        <p:spPr>
          <a:xfrm>
            <a:off x="6870700" y="3517900"/>
            <a:ext cx="27432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Growth in Advisory Roles</a:t>
            </a:r>
            <a:endParaRPr sz="1100">
              <a:solidFill>
                <a:schemeClr val="dk1"/>
              </a:solidFill>
              <a:latin typeface="Calibri"/>
              <a:ea typeface="Calibri"/>
              <a:cs typeface="Calibri"/>
              <a:sym typeface="Calibri"/>
            </a:endParaRPr>
          </a:p>
        </p:txBody>
      </p:sp>
      <p:sp>
        <p:nvSpPr>
          <p:cNvPr id="417" name="Google Shape;417;p17"/>
          <p:cNvSpPr txBox="1"/>
          <p:nvPr/>
        </p:nvSpPr>
        <p:spPr>
          <a:xfrm>
            <a:off x="762000" y="3911600"/>
            <a:ext cx="2743200" cy="1054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000000"/>
                </a:solidFill>
                <a:latin typeface="Arial"/>
                <a:ea typeface="Arial"/>
                <a:cs typeface="Arial"/>
                <a:sym typeface="Arial"/>
              </a:rPr>
              <a:t>The accounting profession remains a strong career choice, driven by the ongoing need for financial oversight and strategic planning, despite the evolving nature of tasks.</a:t>
            </a:r>
            <a:endParaRPr sz="1100">
              <a:solidFill>
                <a:schemeClr val="dk1"/>
              </a:solidFill>
              <a:latin typeface="Calibri"/>
              <a:ea typeface="Calibri"/>
              <a:cs typeface="Calibri"/>
              <a:sym typeface="Calibri"/>
            </a:endParaRPr>
          </a:p>
        </p:txBody>
      </p:sp>
      <p:sp>
        <p:nvSpPr>
          <p:cNvPr id="418" name="Google Shape;418;p17"/>
          <p:cNvSpPr txBox="1"/>
          <p:nvPr/>
        </p:nvSpPr>
        <p:spPr>
          <a:xfrm>
            <a:off x="3816350" y="4127500"/>
            <a:ext cx="2743200" cy="10542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000000"/>
                </a:solidFill>
                <a:latin typeface="Arial"/>
                <a:ea typeface="Arial"/>
                <a:cs typeface="Arial"/>
                <a:sym typeface="Arial"/>
              </a:rPr>
              <a:t>Professionals must embrace continuous learning and adaptability to thrive in a landscape increasingly influenced by technology and automation.</a:t>
            </a:r>
            <a:endParaRPr sz="1100">
              <a:solidFill>
                <a:schemeClr val="dk1"/>
              </a:solidFill>
              <a:latin typeface="Calibri"/>
              <a:ea typeface="Calibri"/>
              <a:cs typeface="Calibri"/>
              <a:sym typeface="Calibri"/>
            </a:endParaRPr>
          </a:p>
        </p:txBody>
      </p:sp>
      <p:sp>
        <p:nvSpPr>
          <p:cNvPr id="419" name="Google Shape;419;p17"/>
          <p:cNvSpPr txBox="1"/>
          <p:nvPr/>
        </p:nvSpPr>
        <p:spPr>
          <a:xfrm>
            <a:off x="6870700" y="4127500"/>
            <a:ext cx="2743200" cy="12699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000000"/>
                </a:solidFill>
                <a:latin typeface="Arial"/>
                <a:ea typeface="Arial"/>
                <a:cs typeface="Arial"/>
                <a:sym typeface="Arial"/>
              </a:rPr>
              <a:t>As routine tasks become automated, there will be significant opportunities in specialized advisory roles, requiring strategic insights and a deep understanding of complex financial systems.</a:t>
            </a:r>
            <a:endParaRPr sz="1100">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p18"/>
          <p:cNvSpPr/>
          <p:nvPr/>
        </p:nvSpPr>
        <p:spPr>
          <a:xfrm>
            <a:off x="0" y="0"/>
            <a:ext cx="10388600" cy="58547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25" name="Google Shape;425;p18"/>
          <p:cNvPicPr preferRelativeResize="0"/>
          <p:nvPr/>
        </p:nvPicPr>
        <p:blipFill rotWithShape="1">
          <a:blip r:embed="rId3">
            <a:alphaModFix/>
          </a:blip>
          <a:srcRect l="1000" r="999"/>
          <a:stretch/>
        </p:blipFill>
        <p:spPr>
          <a:xfrm>
            <a:off x="0" y="0"/>
            <a:ext cx="10388600" cy="5854700"/>
          </a:xfrm>
          <a:prstGeom prst="rect">
            <a:avLst/>
          </a:prstGeom>
          <a:noFill/>
          <a:ln>
            <a:noFill/>
          </a:ln>
        </p:spPr>
      </p:pic>
      <p:sp>
        <p:nvSpPr>
          <p:cNvPr id="426" name="Google Shape;426;p18"/>
          <p:cNvSpPr/>
          <p:nvPr/>
        </p:nvSpPr>
        <p:spPr>
          <a:xfrm>
            <a:off x="787400" y="2692400"/>
            <a:ext cx="9601200" cy="2413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18"/>
          <p:cNvSpPr/>
          <p:nvPr/>
        </p:nvSpPr>
        <p:spPr>
          <a:xfrm>
            <a:off x="-2168" y="0"/>
            <a:ext cx="10388600" cy="58547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18"/>
          <p:cNvSpPr txBox="1"/>
          <p:nvPr/>
        </p:nvSpPr>
        <p:spPr>
          <a:xfrm>
            <a:off x="787400" y="1397000"/>
            <a:ext cx="9601200" cy="9906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5600" b="1">
                <a:solidFill>
                  <a:srgbClr val="FFFFFF"/>
                </a:solidFill>
                <a:latin typeface="Arial"/>
                <a:ea typeface="Arial"/>
                <a:cs typeface="Arial"/>
                <a:sym typeface="Arial"/>
              </a:rPr>
              <a:t>Thank You</a:t>
            </a:r>
            <a:endParaRPr sz="1100">
              <a:solidFill>
                <a:schemeClr val="dk1"/>
              </a:solidFill>
              <a:latin typeface="Calibri"/>
              <a:ea typeface="Calibri"/>
              <a:cs typeface="Calibri"/>
              <a:sym typeface="Calibri"/>
            </a:endParaRPr>
          </a:p>
        </p:txBody>
      </p:sp>
      <p:sp>
        <p:nvSpPr>
          <p:cNvPr id="429" name="Google Shape;429;p18"/>
          <p:cNvSpPr txBox="1"/>
          <p:nvPr/>
        </p:nvSpPr>
        <p:spPr>
          <a:xfrm>
            <a:off x="787400" y="2692400"/>
            <a:ext cx="9601200" cy="2413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600" b="1">
                <a:solidFill>
                  <a:srgbClr val="FFFFFF"/>
                </a:solidFill>
                <a:latin typeface="Arial"/>
                <a:ea typeface="Arial"/>
                <a:cs typeface="Arial"/>
                <a:sym typeface="Arial"/>
              </a:rPr>
              <a:t>Contact: </a:t>
            </a:r>
            <a:r>
              <a:rPr lang="en-US" sz="1600" b="1" u="sng">
                <a:solidFill>
                  <a:srgbClr val="F2F2F2"/>
                </a:solidFill>
                <a:latin typeface="Arial"/>
                <a:ea typeface="Arial"/>
                <a:cs typeface="Arial"/>
                <a:sym typeface="Arial"/>
                <a:hlinkClick r:id="rId4">
                  <a:extLst>
                    <a:ext uri="{A12FA001-AC4F-418D-AE19-62706E023703}">
                      <ahyp:hlinkClr xmlns:ahyp="http://schemas.microsoft.com/office/drawing/2018/hyperlinkcolor" val="tx"/>
                    </a:ext>
                  </a:extLst>
                </a:hlinkClick>
              </a:rPr>
              <a:t>kristina.alekniene@balticaccountingexperts.lt</a:t>
            </a:r>
            <a:endParaRPr sz="1600" b="1">
              <a:solidFill>
                <a:srgbClr val="F2F2F2"/>
              </a:solidFill>
              <a:latin typeface="Arial"/>
              <a:ea typeface="Arial"/>
              <a:cs typeface="Arial"/>
              <a:sym typeface="Arial"/>
            </a:endParaRPr>
          </a:p>
          <a:p>
            <a:pPr marL="0" marR="0" lvl="0" indent="0" algn="l" rtl="0">
              <a:lnSpc>
                <a:spcPct val="100000"/>
              </a:lnSpc>
              <a:spcBef>
                <a:spcPts val="0"/>
              </a:spcBef>
              <a:spcAft>
                <a:spcPts val="0"/>
              </a:spcAft>
              <a:buNone/>
            </a:pPr>
            <a:r>
              <a:rPr lang="en-US" sz="1600" b="1">
                <a:solidFill>
                  <a:srgbClr val="FFFFFF"/>
                </a:solidFill>
                <a:latin typeface="Arial"/>
                <a:ea typeface="Arial"/>
                <a:cs typeface="Arial"/>
                <a:sym typeface="Arial"/>
              </a:rPr>
              <a:t>+370 671 94915</a:t>
            </a:r>
            <a:endParaRPr sz="1100">
              <a:solidFill>
                <a:schemeClr val="dk1"/>
              </a:solidFill>
              <a:latin typeface="Calibri"/>
              <a:ea typeface="Calibri"/>
              <a:cs typeface="Calibri"/>
              <a:sym typeface="Calibri"/>
            </a:endParaRPr>
          </a:p>
        </p:txBody>
      </p:sp>
      <p:pic>
        <p:nvPicPr>
          <p:cNvPr id="430" name="Google Shape;430;p18"/>
          <p:cNvPicPr preferRelativeResize="0"/>
          <p:nvPr/>
        </p:nvPicPr>
        <p:blipFill rotWithShape="1">
          <a:blip r:embed="rId5">
            <a:alphaModFix/>
          </a:blip>
          <a:srcRect/>
          <a:stretch/>
        </p:blipFill>
        <p:spPr>
          <a:xfrm>
            <a:off x="796383" y="3256310"/>
            <a:ext cx="968917" cy="968917"/>
          </a:xfrm>
          <a:prstGeom prst="rect">
            <a:avLst/>
          </a:prstGeom>
          <a:noFill/>
          <a:ln>
            <a:noFill/>
          </a:ln>
        </p:spPr>
      </p:pic>
      <p:pic>
        <p:nvPicPr>
          <p:cNvPr id="431" name="Google Shape;431;p18"/>
          <p:cNvPicPr preferRelativeResize="0"/>
          <p:nvPr/>
        </p:nvPicPr>
        <p:blipFill rotWithShape="1">
          <a:blip r:embed="rId6">
            <a:alphaModFix/>
          </a:blip>
          <a:srcRect l="999" r="999"/>
          <a:stretch/>
        </p:blipFill>
        <p:spPr>
          <a:xfrm>
            <a:off x="6450330" y="4457700"/>
            <a:ext cx="2172970" cy="374650"/>
          </a:xfrm>
          <a:prstGeom prst="rect">
            <a:avLst/>
          </a:prstGeom>
          <a:noFill/>
          <a:ln>
            <a:noFill/>
          </a:ln>
        </p:spPr>
      </p:pic>
      <p:pic>
        <p:nvPicPr>
          <p:cNvPr id="432" name="Google Shape;432;p18"/>
          <p:cNvPicPr preferRelativeResize="0"/>
          <p:nvPr/>
        </p:nvPicPr>
        <p:blipFill rotWithShape="1">
          <a:blip r:embed="rId7">
            <a:alphaModFix/>
          </a:blip>
          <a:srcRect/>
          <a:stretch/>
        </p:blipFill>
        <p:spPr>
          <a:xfrm>
            <a:off x="8851899" y="4298950"/>
            <a:ext cx="533401" cy="5334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
          <p:cNvSpPr/>
          <p:nvPr/>
        </p:nvSpPr>
        <p:spPr>
          <a:xfrm>
            <a:off x="0" y="0"/>
            <a:ext cx="10388600" cy="58547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5" name="Google Shape;105;p2"/>
          <p:cNvPicPr preferRelativeResize="0"/>
          <p:nvPr/>
        </p:nvPicPr>
        <p:blipFill rotWithShape="1">
          <a:blip r:embed="rId3">
            <a:alphaModFix/>
          </a:blip>
          <a:srcRect l="2999" r="3000"/>
          <a:stretch/>
        </p:blipFill>
        <p:spPr>
          <a:xfrm>
            <a:off x="6921500" y="0"/>
            <a:ext cx="3454400" cy="5854700"/>
          </a:xfrm>
          <a:prstGeom prst="rect">
            <a:avLst/>
          </a:prstGeom>
          <a:noFill/>
          <a:ln>
            <a:noFill/>
          </a:ln>
        </p:spPr>
      </p:pic>
      <p:sp>
        <p:nvSpPr>
          <p:cNvPr id="106" name="Google Shape;106;p2"/>
          <p:cNvSpPr/>
          <p:nvPr/>
        </p:nvSpPr>
        <p:spPr>
          <a:xfrm>
            <a:off x="2743200" y="1143000"/>
            <a:ext cx="3644900" cy="3429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2"/>
          <p:cNvSpPr/>
          <p:nvPr/>
        </p:nvSpPr>
        <p:spPr>
          <a:xfrm>
            <a:off x="2743200" y="1485900"/>
            <a:ext cx="3644900" cy="3429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2"/>
          <p:cNvSpPr/>
          <p:nvPr/>
        </p:nvSpPr>
        <p:spPr>
          <a:xfrm>
            <a:off x="2743200" y="1828800"/>
            <a:ext cx="3644900" cy="5842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2"/>
          <p:cNvSpPr/>
          <p:nvPr/>
        </p:nvSpPr>
        <p:spPr>
          <a:xfrm>
            <a:off x="6921500" y="0"/>
            <a:ext cx="3454400" cy="58547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2"/>
          <p:cNvSpPr txBox="1"/>
          <p:nvPr/>
        </p:nvSpPr>
        <p:spPr>
          <a:xfrm>
            <a:off x="749300" y="1143000"/>
            <a:ext cx="1676400" cy="419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2800" b="1">
                <a:solidFill>
                  <a:srgbClr val="000000"/>
                </a:solidFill>
                <a:latin typeface="Arial"/>
                <a:ea typeface="Arial"/>
                <a:cs typeface="Arial"/>
                <a:sym typeface="Arial"/>
              </a:rPr>
              <a:t>Content</a:t>
            </a:r>
            <a:endParaRPr sz="1100">
              <a:solidFill>
                <a:schemeClr val="dk1"/>
              </a:solidFill>
              <a:latin typeface="Calibri"/>
              <a:ea typeface="Calibri"/>
              <a:cs typeface="Calibri"/>
              <a:sym typeface="Calibri"/>
            </a:endParaRPr>
          </a:p>
        </p:txBody>
      </p:sp>
      <p:sp>
        <p:nvSpPr>
          <p:cNvPr id="111" name="Google Shape;111;p2"/>
          <p:cNvSpPr txBox="1"/>
          <p:nvPr/>
        </p:nvSpPr>
        <p:spPr>
          <a:xfrm>
            <a:off x="2743200" y="1143000"/>
            <a:ext cx="3644900" cy="2413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600" b="1">
                <a:solidFill>
                  <a:srgbClr val="000000"/>
                </a:solidFill>
                <a:latin typeface="Arial"/>
                <a:ea typeface="Arial"/>
                <a:cs typeface="Arial"/>
                <a:sym typeface="Arial"/>
              </a:rPr>
              <a:t>1. 5-Year Outlook (2029)</a:t>
            </a:r>
            <a:endParaRPr sz="1100">
              <a:solidFill>
                <a:schemeClr val="dk1"/>
              </a:solidFill>
              <a:latin typeface="Calibri"/>
              <a:ea typeface="Calibri"/>
              <a:cs typeface="Calibri"/>
              <a:sym typeface="Calibri"/>
            </a:endParaRPr>
          </a:p>
        </p:txBody>
      </p:sp>
      <p:sp>
        <p:nvSpPr>
          <p:cNvPr id="112" name="Google Shape;112;p2"/>
          <p:cNvSpPr txBox="1"/>
          <p:nvPr/>
        </p:nvSpPr>
        <p:spPr>
          <a:xfrm>
            <a:off x="2743200" y="1485900"/>
            <a:ext cx="3644900" cy="2413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600" b="1">
                <a:solidFill>
                  <a:srgbClr val="000000"/>
                </a:solidFill>
                <a:latin typeface="Arial"/>
                <a:ea typeface="Arial"/>
                <a:cs typeface="Arial"/>
                <a:sym typeface="Arial"/>
              </a:rPr>
              <a:t>2. 30-Year Outlook (2054)</a:t>
            </a:r>
            <a:endParaRPr sz="1100">
              <a:solidFill>
                <a:schemeClr val="dk1"/>
              </a:solidFill>
              <a:latin typeface="Calibri"/>
              <a:ea typeface="Calibri"/>
              <a:cs typeface="Calibri"/>
              <a:sym typeface="Calibri"/>
            </a:endParaRPr>
          </a:p>
        </p:txBody>
      </p:sp>
      <p:sp>
        <p:nvSpPr>
          <p:cNvPr id="113" name="Google Shape;113;p2"/>
          <p:cNvSpPr txBox="1"/>
          <p:nvPr/>
        </p:nvSpPr>
        <p:spPr>
          <a:xfrm>
            <a:off x="2743200" y="1828800"/>
            <a:ext cx="3644900" cy="4826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600" b="1">
                <a:solidFill>
                  <a:srgbClr val="000000"/>
                </a:solidFill>
                <a:latin typeface="Arial"/>
                <a:ea typeface="Arial"/>
                <a:cs typeface="Arial"/>
                <a:sym typeface="Arial"/>
              </a:rPr>
              <a:t>3. Is It Still a Good Profession to Choose in 2024?</a:t>
            </a:r>
            <a:endParaRPr sz="110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118" name="Google Shape;118;p3"/>
          <p:cNvPicPr preferRelativeResize="0"/>
          <p:nvPr/>
        </p:nvPicPr>
        <p:blipFill rotWithShape="1">
          <a:blip r:embed="rId3">
            <a:alphaModFix/>
          </a:blip>
          <a:srcRect l="1000" r="999"/>
          <a:stretch/>
        </p:blipFill>
        <p:spPr>
          <a:xfrm>
            <a:off x="0" y="0"/>
            <a:ext cx="10388600" cy="5854700"/>
          </a:xfrm>
          <a:prstGeom prst="rect">
            <a:avLst/>
          </a:prstGeom>
          <a:noFill/>
          <a:ln>
            <a:noFill/>
          </a:ln>
        </p:spPr>
      </p:pic>
      <p:sp>
        <p:nvSpPr>
          <p:cNvPr id="119" name="Google Shape;119;p3"/>
          <p:cNvSpPr/>
          <p:nvPr/>
        </p:nvSpPr>
        <p:spPr>
          <a:xfrm>
            <a:off x="0" y="0"/>
            <a:ext cx="10388600" cy="58547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0" name="Google Shape;120;p3"/>
          <p:cNvPicPr preferRelativeResize="0"/>
          <p:nvPr/>
        </p:nvPicPr>
        <p:blipFill rotWithShape="1">
          <a:blip r:embed="rId4">
            <a:alphaModFix/>
          </a:blip>
          <a:srcRect l="1000" r="999"/>
          <a:stretch/>
        </p:blipFill>
        <p:spPr>
          <a:xfrm>
            <a:off x="0" y="0"/>
            <a:ext cx="10388600" cy="5854700"/>
          </a:xfrm>
          <a:prstGeom prst="rect">
            <a:avLst/>
          </a:prstGeom>
          <a:noFill/>
          <a:ln>
            <a:noFill/>
          </a:ln>
        </p:spPr>
      </p:pic>
      <p:sp>
        <p:nvSpPr>
          <p:cNvPr id="121" name="Google Shape;121;p3"/>
          <p:cNvSpPr/>
          <p:nvPr/>
        </p:nvSpPr>
        <p:spPr>
          <a:xfrm>
            <a:off x="762000" y="1524000"/>
            <a:ext cx="8864600" cy="2667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3"/>
          <p:cNvSpPr/>
          <p:nvPr/>
        </p:nvSpPr>
        <p:spPr>
          <a:xfrm>
            <a:off x="0" y="0"/>
            <a:ext cx="10388600" cy="58547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3"/>
          <p:cNvSpPr/>
          <p:nvPr/>
        </p:nvSpPr>
        <p:spPr>
          <a:xfrm>
            <a:off x="3632200" y="4584700"/>
            <a:ext cx="31115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3"/>
          <p:cNvSpPr txBox="1"/>
          <p:nvPr/>
        </p:nvSpPr>
        <p:spPr>
          <a:xfrm>
            <a:off x="762000" y="2603500"/>
            <a:ext cx="8864600" cy="419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None/>
            </a:pPr>
            <a:r>
              <a:rPr lang="en-US" sz="2800" b="1">
                <a:solidFill>
                  <a:srgbClr val="FFFFFF"/>
                </a:solidFill>
                <a:latin typeface="Arial"/>
                <a:ea typeface="Arial"/>
                <a:cs typeface="Arial"/>
                <a:sym typeface="Arial"/>
              </a:rPr>
              <a:t>5-Year Outlook (2029)</a:t>
            </a:r>
            <a:endParaRPr sz="11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29" name="Google Shape;129;p4"/>
          <p:cNvPicPr preferRelativeResize="0"/>
          <p:nvPr/>
        </p:nvPicPr>
        <p:blipFill rotWithShape="1">
          <a:blip r:embed="rId3">
            <a:alphaModFix/>
          </a:blip>
          <a:srcRect l="11000" r="11000"/>
          <a:stretch/>
        </p:blipFill>
        <p:spPr>
          <a:xfrm>
            <a:off x="0" y="-506975"/>
            <a:ext cx="10388602" cy="7454901"/>
          </a:xfrm>
          <a:prstGeom prst="rect">
            <a:avLst/>
          </a:prstGeom>
          <a:noFill/>
          <a:ln>
            <a:noFill/>
          </a:ln>
        </p:spPr>
      </p:pic>
      <p:sp>
        <p:nvSpPr>
          <p:cNvPr id="130" name="Google Shape;130;p4"/>
          <p:cNvSpPr/>
          <p:nvPr/>
        </p:nvSpPr>
        <p:spPr>
          <a:xfrm>
            <a:off x="0" y="-506975"/>
            <a:ext cx="10388700" cy="74550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1" name="Google Shape;131;p4"/>
          <p:cNvPicPr preferRelativeResize="0"/>
          <p:nvPr/>
        </p:nvPicPr>
        <p:blipFill rotWithShape="1">
          <a:blip r:embed="rId4">
            <a:alphaModFix/>
          </a:blip>
          <a:srcRect l="17000" r="17000"/>
          <a:stretch/>
        </p:blipFill>
        <p:spPr>
          <a:xfrm>
            <a:off x="762000" y="1156725"/>
            <a:ext cx="2743200" cy="5054700"/>
          </a:xfrm>
          <a:prstGeom prst="roundRect">
            <a:avLst>
              <a:gd name="adj" fmla="val 10185"/>
            </a:avLst>
          </a:prstGeom>
          <a:noFill/>
          <a:ln>
            <a:noFill/>
          </a:ln>
        </p:spPr>
      </p:pic>
      <p:pic>
        <p:nvPicPr>
          <p:cNvPr id="132" name="Google Shape;132;p4"/>
          <p:cNvPicPr preferRelativeResize="0"/>
          <p:nvPr/>
        </p:nvPicPr>
        <p:blipFill rotWithShape="1">
          <a:blip r:embed="rId5">
            <a:alphaModFix/>
          </a:blip>
          <a:srcRect l="17000" r="17000"/>
          <a:stretch/>
        </p:blipFill>
        <p:spPr>
          <a:xfrm>
            <a:off x="3810000" y="1156725"/>
            <a:ext cx="2743200" cy="5054700"/>
          </a:xfrm>
          <a:prstGeom prst="roundRect">
            <a:avLst>
              <a:gd name="adj" fmla="val 10185"/>
            </a:avLst>
          </a:prstGeom>
          <a:noFill/>
          <a:ln>
            <a:noFill/>
          </a:ln>
        </p:spPr>
      </p:pic>
      <p:pic>
        <p:nvPicPr>
          <p:cNvPr id="133" name="Google Shape;133;p4"/>
          <p:cNvPicPr preferRelativeResize="0"/>
          <p:nvPr/>
        </p:nvPicPr>
        <p:blipFill rotWithShape="1">
          <a:blip r:embed="rId4">
            <a:alphaModFix/>
          </a:blip>
          <a:srcRect l="17000" r="17000"/>
          <a:stretch/>
        </p:blipFill>
        <p:spPr>
          <a:xfrm>
            <a:off x="6870700" y="1156725"/>
            <a:ext cx="2743200" cy="5054700"/>
          </a:xfrm>
          <a:prstGeom prst="roundRect">
            <a:avLst>
              <a:gd name="adj" fmla="val 10185"/>
            </a:avLst>
          </a:prstGeom>
          <a:noFill/>
          <a:ln>
            <a:noFill/>
          </a:ln>
        </p:spPr>
      </p:pic>
      <p:sp>
        <p:nvSpPr>
          <p:cNvPr id="134" name="Google Shape;134;p4"/>
          <p:cNvSpPr/>
          <p:nvPr/>
        </p:nvSpPr>
        <p:spPr>
          <a:xfrm>
            <a:off x="762000" y="1359925"/>
            <a:ext cx="0" cy="7113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4"/>
          <p:cNvSpPr/>
          <p:nvPr/>
        </p:nvSpPr>
        <p:spPr>
          <a:xfrm>
            <a:off x="762000" y="1156725"/>
            <a:ext cx="2743200" cy="5054700"/>
          </a:xfrm>
          <a:prstGeom prst="roundRect">
            <a:avLst>
              <a:gd name="adj" fmla="val 10185"/>
            </a:avLst>
          </a:prstGeom>
          <a:solidFill>
            <a:srgbClr val="000000">
              <a:alpha val="0"/>
            </a:srgbClr>
          </a:solidFill>
          <a:ln w="25400" cap="flat" cmpd="sng">
            <a:solidFill>
              <a:srgbClr val="FFFFFF">
                <a:alpha val="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4"/>
          <p:cNvSpPr/>
          <p:nvPr/>
        </p:nvSpPr>
        <p:spPr>
          <a:xfrm>
            <a:off x="3810000" y="1359925"/>
            <a:ext cx="0" cy="7113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4"/>
          <p:cNvSpPr/>
          <p:nvPr/>
        </p:nvSpPr>
        <p:spPr>
          <a:xfrm>
            <a:off x="3810000" y="1156725"/>
            <a:ext cx="2743200" cy="5054700"/>
          </a:xfrm>
          <a:prstGeom prst="roundRect">
            <a:avLst>
              <a:gd name="adj" fmla="val 10185"/>
            </a:avLst>
          </a:prstGeom>
          <a:solidFill>
            <a:srgbClr val="000000">
              <a:alpha val="0"/>
            </a:srgbClr>
          </a:solidFill>
          <a:ln w="25400" cap="flat" cmpd="sng">
            <a:solidFill>
              <a:srgbClr val="FFFFFF">
                <a:alpha val="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4"/>
          <p:cNvSpPr/>
          <p:nvPr/>
        </p:nvSpPr>
        <p:spPr>
          <a:xfrm>
            <a:off x="6870700" y="1359925"/>
            <a:ext cx="0" cy="7113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4"/>
          <p:cNvSpPr/>
          <p:nvPr/>
        </p:nvSpPr>
        <p:spPr>
          <a:xfrm>
            <a:off x="6870700" y="1156725"/>
            <a:ext cx="2743200" cy="5054700"/>
          </a:xfrm>
          <a:prstGeom prst="roundRect">
            <a:avLst>
              <a:gd name="adj" fmla="val 10185"/>
            </a:avLst>
          </a:prstGeom>
          <a:solidFill>
            <a:srgbClr val="000000">
              <a:alpha val="0"/>
            </a:srgbClr>
          </a:solidFill>
          <a:ln w="25400" cap="flat" cmpd="sng">
            <a:solidFill>
              <a:srgbClr val="FFFFFF">
                <a:alpha val="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4"/>
          <p:cNvSpPr txBox="1"/>
          <p:nvPr/>
        </p:nvSpPr>
        <p:spPr>
          <a:xfrm>
            <a:off x="1092200" y="1486925"/>
            <a:ext cx="2082900" cy="635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4200" b="1">
                <a:solidFill>
                  <a:srgbClr val="FFFFFF"/>
                </a:solidFill>
                <a:latin typeface="Arial"/>
                <a:ea typeface="Arial"/>
                <a:cs typeface="Arial"/>
                <a:sym typeface="Arial"/>
              </a:rPr>
              <a:t>01</a:t>
            </a:r>
            <a:endParaRPr sz="1100">
              <a:solidFill>
                <a:schemeClr val="dk1"/>
              </a:solidFill>
              <a:latin typeface="Calibri"/>
              <a:ea typeface="Calibri"/>
              <a:cs typeface="Calibri"/>
              <a:sym typeface="Calibri"/>
            </a:endParaRPr>
          </a:p>
        </p:txBody>
      </p:sp>
      <p:sp>
        <p:nvSpPr>
          <p:cNvPr id="141" name="Google Shape;141;p4"/>
          <p:cNvSpPr txBox="1"/>
          <p:nvPr/>
        </p:nvSpPr>
        <p:spPr>
          <a:xfrm>
            <a:off x="4140200" y="1486925"/>
            <a:ext cx="2082900" cy="635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4200" b="1">
                <a:solidFill>
                  <a:srgbClr val="FFFFFF"/>
                </a:solidFill>
                <a:latin typeface="Arial"/>
                <a:ea typeface="Arial"/>
                <a:cs typeface="Arial"/>
                <a:sym typeface="Arial"/>
              </a:rPr>
              <a:t>02</a:t>
            </a:r>
            <a:endParaRPr sz="1100">
              <a:solidFill>
                <a:schemeClr val="dk1"/>
              </a:solidFill>
              <a:latin typeface="Calibri"/>
              <a:ea typeface="Calibri"/>
              <a:cs typeface="Calibri"/>
              <a:sym typeface="Calibri"/>
            </a:endParaRPr>
          </a:p>
        </p:txBody>
      </p:sp>
      <p:sp>
        <p:nvSpPr>
          <p:cNvPr id="142" name="Google Shape;142;p4"/>
          <p:cNvSpPr txBox="1"/>
          <p:nvPr/>
        </p:nvSpPr>
        <p:spPr>
          <a:xfrm>
            <a:off x="7200900" y="1486925"/>
            <a:ext cx="2082900" cy="635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4200" b="1">
                <a:solidFill>
                  <a:srgbClr val="FFFFFF"/>
                </a:solidFill>
                <a:latin typeface="Arial"/>
                <a:ea typeface="Arial"/>
                <a:cs typeface="Arial"/>
                <a:sym typeface="Arial"/>
              </a:rPr>
              <a:t>03</a:t>
            </a:r>
            <a:endParaRPr sz="1100">
              <a:solidFill>
                <a:schemeClr val="dk1"/>
              </a:solidFill>
              <a:latin typeface="Calibri"/>
              <a:ea typeface="Calibri"/>
              <a:cs typeface="Calibri"/>
              <a:sym typeface="Calibri"/>
            </a:endParaRPr>
          </a:p>
        </p:txBody>
      </p:sp>
      <p:sp>
        <p:nvSpPr>
          <p:cNvPr id="143" name="Google Shape;143;p4"/>
          <p:cNvSpPr txBox="1"/>
          <p:nvPr/>
        </p:nvSpPr>
        <p:spPr>
          <a:xfrm>
            <a:off x="762000" y="533400"/>
            <a:ext cx="8864600" cy="419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2800" b="1">
                <a:solidFill>
                  <a:srgbClr val="FFFFFF"/>
                </a:solidFill>
                <a:latin typeface="Arial"/>
                <a:ea typeface="Arial"/>
                <a:cs typeface="Arial"/>
                <a:sym typeface="Arial"/>
              </a:rPr>
              <a:t>Automation and Technology Integration</a:t>
            </a:r>
            <a:endParaRPr sz="1100">
              <a:solidFill>
                <a:schemeClr val="dk1"/>
              </a:solidFill>
              <a:latin typeface="Calibri"/>
              <a:ea typeface="Calibri"/>
              <a:cs typeface="Calibri"/>
              <a:sym typeface="Calibri"/>
            </a:endParaRPr>
          </a:p>
        </p:txBody>
      </p:sp>
      <p:sp>
        <p:nvSpPr>
          <p:cNvPr id="144" name="Google Shape;144;p4"/>
          <p:cNvSpPr txBox="1"/>
          <p:nvPr/>
        </p:nvSpPr>
        <p:spPr>
          <a:xfrm>
            <a:off x="1085850" y="2299725"/>
            <a:ext cx="2082900" cy="546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FFFFFF"/>
                </a:solidFill>
                <a:latin typeface="Arial"/>
                <a:ea typeface="Arial"/>
                <a:cs typeface="Arial"/>
                <a:sym typeface="Arial"/>
              </a:rPr>
              <a:t>Increased Automation</a:t>
            </a:r>
            <a:endParaRPr sz="1100">
              <a:solidFill>
                <a:schemeClr val="dk1"/>
              </a:solidFill>
              <a:latin typeface="Calibri"/>
              <a:ea typeface="Calibri"/>
              <a:cs typeface="Calibri"/>
              <a:sym typeface="Calibri"/>
            </a:endParaRPr>
          </a:p>
        </p:txBody>
      </p:sp>
      <p:sp>
        <p:nvSpPr>
          <p:cNvPr id="145" name="Google Shape;145;p4"/>
          <p:cNvSpPr txBox="1"/>
          <p:nvPr/>
        </p:nvSpPr>
        <p:spPr>
          <a:xfrm>
            <a:off x="4133850" y="2299725"/>
            <a:ext cx="2082900" cy="546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FFFFFF"/>
                </a:solidFill>
                <a:latin typeface="Arial"/>
                <a:ea typeface="Arial"/>
                <a:cs typeface="Arial"/>
                <a:sym typeface="Arial"/>
              </a:rPr>
              <a:t>AI and Machine Learning</a:t>
            </a:r>
            <a:endParaRPr sz="1100">
              <a:solidFill>
                <a:schemeClr val="dk1"/>
              </a:solidFill>
              <a:latin typeface="Calibri"/>
              <a:ea typeface="Calibri"/>
              <a:cs typeface="Calibri"/>
              <a:sym typeface="Calibri"/>
            </a:endParaRPr>
          </a:p>
        </p:txBody>
      </p:sp>
      <p:sp>
        <p:nvSpPr>
          <p:cNvPr id="146" name="Google Shape;146;p4"/>
          <p:cNvSpPr txBox="1"/>
          <p:nvPr/>
        </p:nvSpPr>
        <p:spPr>
          <a:xfrm>
            <a:off x="7194550" y="2299725"/>
            <a:ext cx="2653200" cy="546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FFFFFF"/>
                </a:solidFill>
                <a:latin typeface="Arial"/>
                <a:ea typeface="Arial"/>
                <a:cs typeface="Arial"/>
                <a:sym typeface="Arial"/>
              </a:rPr>
              <a:t>Impact on Workforce Dynamics</a:t>
            </a:r>
            <a:endParaRPr sz="1100">
              <a:solidFill>
                <a:schemeClr val="dk1"/>
              </a:solidFill>
              <a:latin typeface="Calibri"/>
              <a:ea typeface="Calibri"/>
              <a:cs typeface="Calibri"/>
              <a:sym typeface="Calibri"/>
            </a:endParaRPr>
          </a:p>
        </p:txBody>
      </p:sp>
      <p:sp>
        <p:nvSpPr>
          <p:cNvPr id="147" name="Google Shape;147;p4"/>
          <p:cNvSpPr txBox="1"/>
          <p:nvPr/>
        </p:nvSpPr>
        <p:spPr>
          <a:xfrm>
            <a:off x="1085850" y="3010925"/>
            <a:ext cx="2082900" cy="233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FFFFFF"/>
                </a:solidFill>
                <a:latin typeface="Arial"/>
                <a:ea typeface="Arial"/>
                <a:cs typeface="Arial"/>
                <a:sym typeface="Arial"/>
              </a:rPr>
              <a:t>Accounting software and AI-driven tools are becoming increasingly sophisticated, automating routine tasks such as data entry, reconciliations, and basic financial analysis. This trend will likely continue, reducing the need for accountants to perform manual tasks.</a:t>
            </a:r>
            <a:endParaRPr sz="1100">
              <a:solidFill>
                <a:schemeClr val="dk1"/>
              </a:solidFill>
              <a:latin typeface="Calibri"/>
              <a:ea typeface="Calibri"/>
              <a:cs typeface="Calibri"/>
              <a:sym typeface="Calibri"/>
            </a:endParaRPr>
          </a:p>
        </p:txBody>
      </p:sp>
      <p:sp>
        <p:nvSpPr>
          <p:cNvPr id="148" name="Google Shape;148;p4"/>
          <p:cNvSpPr txBox="1"/>
          <p:nvPr/>
        </p:nvSpPr>
        <p:spPr>
          <a:xfrm>
            <a:off x="4133850" y="3010925"/>
            <a:ext cx="2082900" cy="2121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FFFFFF"/>
                </a:solidFill>
                <a:latin typeface="Arial"/>
                <a:ea typeface="Arial"/>
                <a:cs typeface="Arial"/>
                <a:sym typeface="Arial"/>
              </a:rPr>
              <a:t>Advanced AI tools are expected to handle more complex tasks, such as predictive analytics, fraud detection, and even some levels of audit procedures. However, human oversight will remain crucial for interpreting these AI outputs and making judgment calls.</a:t>
            </a:r>
            <a:endParaRPr sz="1100">
              <a:solidFill>
                <a:schemeClr val="dk1"/>
              </a:solidFill>
              <a:latin typeface="Calibri"/>
              <a:ea typeface="Calibri"/>
              <a:cs typeface="Calibri"/>
              <a:sym typeface="Calibri"/>
            </a:endParaRPr>
          </a:p>
        </p:txBody>
      </p:sp>
      <p:sp>
        <p:nvSpPr>
          <p:cNvPr id="149" name="Google Shape;149;p4"/>
          <p:cNvSpPr txBox="1"/>
          <p:nvPr/>
        </p:nvSpPr>
        <p:spPr>
          <a:xfrm>
            <a:off x="7194550" y="3010925"/>
            <a:ext cx="2082900" cy="19176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FFFFFF"/>
                </a:solidFill>
                <a:latin typeface="Arial"/>
                <a:ea typeface="Arial"/>
                <a:cs typeface="Arial"/>
                <a:sym typeface="Arial"/>
              </a:rPr>
              <a:t>As automation increases, the workforce dynamics within accounting firms will shift. Professionals will need to adapt to new technologies and focus on higher-value tasks that require critical thinking and strategic insight.</a:t>
            </a:r>
            <a:endParaRPr sz="110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5"/>
          <p:cNvSpPr/>
          <p:nvPr/>
        </p:nvSpPr>
        <p:spPr>
          <a:xfrm>
            <a:off x="-50" y="-666800"/>
            <a:ext cx="10388700" cy="7188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5" name="Google Shape;155;p5"/>
          <p:cNvPicPr preferRelativeResize="0"/>
          <p:nvPr/>
        </p:nvPicPr>
        <p:blipFill rotWithShape="1">
          <a:blip r:embed="rId3">
            <a:alphaModFix/>
          </a:blip>
          <a:srcRect l="2000" r="1999"/>
          <a:stretch/>
        </p:blipFill>
        <p:spPr>
          <a:xfrm>
            <a:off x="0" y="0"/>
            <a:ext cx="3454400" cy="7188200"/>
          </a:xfrm>
          <a:prstGeom prst="rect">
            <a:avLst/>
          </a:prstGeom>
          <a:noFill/>
          <a:ln>
            <a:noFill/>
          </a:ln>
        </p:spPr>
      </p:pic>
      <p:sp>
        <p:nvSpPr>
          <p:cNvPr id="156" name="Google Shape;156;p5"/>
          <p:cNvSpPr/>
          <p:nvPr/>
        </p:nvSpPr>
        <p:spPr>
          <a:xfrm>
            <a:off x="4063950" y="793700"/>
            <a:ext cx="5829300" cy="1650900"/>
          </a:xfrm>
          <a:prstGeom prst="roundRect">
            <a:avLst>
              <a:gd name="adj" fmla="val 12307"/>
            </a:avLst>
          </a:prstGeom>
          <a:solidFill>
            <a:srgbClr val="EBF2FF"/>
          </a:solidFill>
          <a:ln w="12700" cap="flat" cmpd="sng">
            <a:solidFill>
              <a:srgbClr val="DAE8F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5"/>
          <p:cNvSpPr/>
          <p:nvPr/>
        </p:nvSpPr>
        <p:spPr>
          <a:xfrm>
            <a:off x="4063950" y="2660600"/>
            <a:ext cx="5829300" cy="1435200"/>
          </a:xfrm>
          <a:prstGeom prst="roundRect">
            <a:avLst>
              <a:gd name="adj" fmla="val 14159"/>
            </a:avLst>
          </a:prstGeom>
          <a:solidFill>
            <a:srgbClr val="EBF2FF"/>
          </a:solidFill>
          <a:ln w="12700" cap="flat" cmpd="sng">
            <a:solidFill>
              <a:srgbClr val="DAE8F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5"/>
          <p:cNvSpPr/>
          <p:nvPr/>
        </p:nvSpPr>
        <p:spPr>
          <a:xfrm>
            <a:off x="4063950" y="4311600"/>
            <a:ext cx="5829300" cy="1543200"/>
          </a:xfrm>
          <a:prstGeom prst="roundRect">
            <a:avLst>
              <a:gd name="adj" fmla="val 14159"/>
            </a:avLst>
          </a:prstGeom>
          <a:solidFill>
            <a:srgbClr val="EBF2FF"/>
          </a:solidFill>
          <a:ln w="12700" cap="flat" cmpd="sng">
            <a:solidFill>
              <a:srgbClr val="DAE8F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5"/>
          <p:cNvSpPr/>
          <p:nvPr/>
        </p:nvSpPr>
        <p:spPr>
          <a:xfrm>
            <a:off x="0" y="0"/>
            <a:ext cx="3454400" cy="71882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5"/>
          <p:cNvSpPr/>
          <p:nvPr/>
        </p:nvSpPr>
        <p:spPr>
          <a:xfrm>
            <a:off x="4064000" y="1625600"/>
            <a:ext cx="0" cy="1308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5"/>
          <p:cNvSpPr/>
          <p:nvPr/>
        </p:nvSpPr>
        <p:spPr>
          <a:xfrm>
            <a:off x="4064000" y="3467100"/>
            <a:ext cx="0" cy="1130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5"/>
          <p:cNvSpPr/>
          <p:nvPr/>
        </p:nvSpPr>
        <p:spPr>
          <a:xfrm>
            <a:off x="4064000" y="5118100"/>
            <a:ext cx="0" cy="1130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5"/>
          <p:cNvSpPr/>
          <p:nvPr/>
        </p:nvSpPr>
        <p:spPr>
          <a:xfrm>
            <a:off x="0" y="0"/>
            <a:ext cx="0" cy="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5"/>
          <p:cNvSpPr txBox="1"/>
          <p:nvPr/>
        </p:nvSpPr>
        <p:spPr>
          <a:xfrm>
            <a:off x="4064000" y="103800"/>
            <a:ext cx="5829300" cy="419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2800" b="1">
                <a:solidFill>
                  <a:srgbClr val="000000"/>
                </a:solidFill>
                <a:latin typeface="Arial"/>
                <a:ea typeface="Arial"/>
                <a:cs typeface="Arial"/>
                <a:sym typeface="Arial"/>
              </a:rPr>
              <a:t>Shift in Roles and Skills</a:t>
            </a:r>
            <a:endParaRPr sz="1100">
              <a:solidFill>
                <a:schemeClr val="dk1"/>
              </a:solidFill>
              <a:latin typeface="Calibri"/>
              <a:ea typeface="Calibri"/>
              <a:cs typeface="Calibri"/>
              <a:sym typeface="Calibri"/>
            </a:endParaRPr>
          </a:p>
        </p:txBody>
      </p:sp>
      <p:sp>
        <p:nvSpPr>
          <p:cNvPr id="165" name="Google Shape;165;p5"/>
          <p:cNvSpPr txBox="1"/>
          <p:nvPr/>
        </p:nvSpPr>
        <p:spPr>
          <a:xfrm>
            <a:off x="4279850" y="1009600"/>
            <a:ext cx="53976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Advisory and Analytical Roles</a:t>
            </a:r>
            <a:endParaRPr sz="1100">
              <a:solidFill>
                <a:schemeClr val="dk1"/>
              </a:solidFill>
              <a:latin typeface="Calibri"/>
              <a:ea typeface="Calibri"/>
              <a:cs typeface="Calibri"/>
              <a:sym typeface="Calibri"/>
            </a:endParaRPr>
          </a:p>
        </p:txBody>
      </p:sp>
      <p:sp>
        <p:nvSpPr>
          <p:cNvPr id="166" name="Google Shape;166;p5"/>
          <p:cNvSpPr txBox="1"/>
          <p:nvPr/>
        </p:nvSpPr>
        <p:spPr>
          <a:xfrm>
            <a:off x="4279850" y="2876500"/>
            <a:ext cx="53976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Cybersecurity and Data Privacy</a:t>
            </a:r>
            <a:endParaRPr sz="1100">
              <a:solidFill>
                <a:schemeClr val="dk1"/>
              </a:solidFill>
              <a:latin typeface="Calibri"/>
              <a:ea typeface="Calibri"/>
              <a:cs typeface="Calibri"/>
              <a:sym typeface="Calibri"/>
            </a:endParaRPr>
          </a:p>
        </p:txBody>
      </p:sp>
      <p:sp>
        <p:nvSpPr>
          <p:cNvPr id="167" name="Google Shape;167;p5"/>
          <p:cNvSpPr txBox="1"/>
          <p:nvPr/>
        </p:nvSpPr>
        <p:spPr>
          <a:xfrm>
            <a:off x="4279850" y="4527500"/>
            <a:ext cx="53976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Continuous Learning and Adaptation</a:t>
            </a:r>
            <a:endParaRPr sz="1100">
              <a:solidFill>
                <a:schemeClr val="dk1"/>
              </a:solidFill>
              <a:latin typeface="Calibri"/>
              <a:ea typeface="Calibri"/>
              <a:cs typeface="Calibri"/>
              <a:sym typeface="Calibri"/>
            </a:endParaRPr>
          </a:p>
        </p:txBody>
      </p:sp>
      <p:sp>
        <p:nvSpPr>
          <p:cNvPr id="168" name="Google Shape;168;p5"/>
          <p:cNvSpPr txBox="1"/>
          <p:nvPr/>
        </p:nvSpPr>
        <p:spPr>
          <a:xfrm>
            <a:off x="4279850" y="1390600"/>
            <a:ext cx="5397600" cy="8508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300" b="0">
                <a:solidFill>
                  <a:srgbClr val="000000"/>
                </a:solidFill>
                <a:latin typeface="Arial"/>
                <a:ea typeface="Arial"/>
                <a:cs typeface="Arial"/>
                <a:sym typeface="Arial"/>
              </a:rPr>
              <a:t>As routine tasks become automated, accountants will shift towards more strategic roles, such as financial planning, analysis, and advisory services. This will require a stronger emphasis on data analytics, financial modeling, and soft skills like communication and strategic thinking.</a:t>
            </a:r>
            <a:endParaRPr sz="1000">
              <a:solidFill>
                <a:schemeClr val="dk1"/>
              </a:solidFill>
              <a:latin typeface="Calibri"/>
              <a:ea typeface="Calibri"/>
              <a:cs typeface="Calibri"/>
              <a:sym typeface="Calibri"/>
            </a:endParaRPr>
          </a:p>
        </p:txBody>
      </p:sp>
      <p:sp>
        <p:nvSpPr>
          <p:cNvPr id="169" name="Google Shape;169;p5"/>
          <p:cNvSpPr txBox="1"/>
          <p:nvPr/>
        </p:nvSpPr>
        <p:spPr>
          <a:xfrm>
            <a:off x="4279850" y="3244800"/>
            <a:ext cx="5397600" cy="635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300" b="0">
                <a:solidFill>
                  <a:srgbClr val="000000"/>
                </a:solidFill>
                <a:latin typeface="Arial"/>
                <a:ea typeface="Arial"/>
                <a:cs typeface="Arial"/>
                <a:sym typeface="Arial"/>
              </a:rPr>
              <a:t>With the increasing reliance on digital platforms, accountants and auditors will need to focus more on cybersecurity and data privacy issues, ensuring that financial data is secure and compliant with regulations.</a:t>
            </a:r>
            <a:endParaRPr sz="1000">
              <a:solidFill>
                <a:schemeClr val="dk1"/>
              </a:solidFill>
              <a:latin typeface="Calibri"/>
              <a:ea typeface="Calibri"/>
              <a:cs typeface="Calibri"/>
              <a:sym typeface="Calibri"/>
            </a:endParaRPr>
          </a:p>
        </p:txBody>
      </p:sp>
      <p:sp>
        <p:nvSpPr>
          <p:cNvPr id="170" name="Google Shape;170;p5"/>
          <p:cNvSpPr txBox="1"/>
          <p:nvPr/>
        </p:nvSpPr>
        <p:spPr>
          <a:xfrm>
            <a:off x="4279850" y="4895800"/>
            <a:ext cx="5397600" cy="635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300" b="0">
                <a:solidFill>
                  <a:srgbClr val="000000"/>
                </a:solidFill>
                <a:latin typeface="Arial"/>
                <a:ea typeface="Arial"/>
                <a:cs typeface="Arial"/>
                <a:sym typeface="Arial"/>
              </a:rPr>
              <a:t>The evolving landscape of accounting will necessitate ongoing education and skill development. Professionals must stay updated with technological advancements and regulatory changes to remain competitive in their roles.</a:t>
            </a:r>
            <a:endParaRPr sz="10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Google Shape;175;p6"/>
          <p:cNvPicPr preferRelativeResize="0"/>
          <p:nvPr/>
        </p:nvPicPr>
        <p:blipFill rotWithShape="1">
          <a:blip r:embed="rId3">
            <a:alphaModFix/>
          </a:blip>
          <a:srcRect l="5000" r="5000"/>
          <a:stretch/>
        </p:blipFill>
        <p:spPr>
          <a:xfrm>
            <a:off x="0" y="0"/>
            <a:ext cx="10388600" cy="6388100"/>
          </a:xfrm>
          <a:prstGeom prst="rect">
            <a:avLst/>
          </a:prstGeom>
          <a:noFill/>
          <a:ln>
            <a:noFill/>
          </a:ln>
        </p:spPr>
      </p:pic>
      <p:sp>
        <p:nvSpPr>
          <p:cNvPr id="176" name="Google Shape;176;p6"/>
          <p:cNvSpPr/>
          <p:nvPr/>
        </p:nvSpPr>
        <p:spPr>
          <a:xfrm>
            <a:off x="0" y="0"/>
            <a:ext cx="10388600" cy="63881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6"/>
          <p:cNvSpPr/>
          <p:nvPr/>
        </p:nvSpPr>
        <p:spPr>
          <a:xfrm>
            <a:off x="762000" y="1473200"/>
            <a:ext cx="2743200" cy="4140200"/>
          </a:xfrm>
          <a:prstGeom prst="roundRect">
            <a:avLst>
              <a:gd name="adj" fmla="val 3703"/>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6"/>
          <p:cNvSpPr/>
          <p:nvPr/>
        </p:nvSpPr>
        <p:spPr>
          <a:xfrm>
            <a:off x="3810000" y="1473200"/>
            <a:ext cx="2743200" cy="4140200"/>
          </a:xfrm>
          <a:prstGeom prst="roundRect">
            <a:avLst>
              <a:gd name="adj" fmla="val 3703"/>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6"/>
          <p:cNvSpPr/>
          <p:nvPr/>
        </p:nvSpPr>
        <p:spPr>
          <a:xfrm>
            <a:off x="6870700" y="1473200"/>
            <a:ext cx="2743200" cy="4140200"/>
          </a:xfrm>
          <a:prstGeom prst="roundRect">
            <a:avLst>
              <a:gd name="adj" fmla="val 3703"/>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6"/>
          <p:cNvSpPr/>
          <p:nvPr/>
        </p:nvSpPr>
        <p:spPr>
          <a:xfrm>
            <a:off x="762000" y="5753100"/>
            <a:ext cx="27432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6"/>
          <p:cNvSpPr/>
          <p:nvPr/>
        </p:nvSpPr>
        <p:spPr>
          <a:xfrm>
            <a:off x="3810000" y="5753100"/>
            <a:ext cx="27432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6"/>
          <p:cNvSpPr/>
          <p:nvPr/>
        </p:nvSpPr>
        <p:spPr>
          <a:xfrm>
            <a:off x="6870700" y="5753100"/>
            <a:ext cx="27432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83" name="Google Shape;183;p6"/>
          <p:cNvPicPr preferRelativeResize="0"/>
          <p:nvPr/>
        </p:nvPicPr>
        <p:blipFill rotWithShape="1">
          <a:blip r:embed="rId4">
            <a:alphaModFix/>
          </a:blip>
          <a:srcRect t="6000" b="5999"/>
          <a:stretch/>
        </p:blipFill>
        <p:spPr>
          <a:xfrm>
            <a:off x="762000" y="1473200"/>
            <a:ext cx="2743200" cy="1828800"/>
          </a:xfrm>
          <a:prstGeom prst="roundRect">
            <a:avLst>
              <a:gd name="adj" fmla="val 5555"/>
            </a:avLst>
          </a:prstGeom>
          <a:noFill/>
          <a:ln>
            <a:noFill/>
          </a:ln>
        </p:spPr>
      </p:pic>
      <p:pic>
        <p:nvPicPr>
          <p:cNvPr id="184" name="Google Shape;184;p6"/>
          <p:cNvPicPr preferRelativeResize="0"/>
          <p:nvPr/>
        </p:nvPicPr>
        <p:blipFill rotWithShape="1">
          <a:blip r:embed="rId5">
            <a:alphaModFix/>
          </a:blip>
          <a:srcRect t="6000" b="5999"/>
          <a:stretch/>
        </p:blipFill>
        <p:spPr>
          <a:xfrm>
            <a:off x="3810000" y="1473200"/>
            <a:ext cx="2743200" cy="1828800"/>
          </a:xfrm>
          <a:prstGeom prst="roundRect">
            <a:avLst>
              <a:gd name="adj" fmla="val 5555"/>
            </a:avLst>
          </a:prstGeom>
          <a:noFill/>
          <a:ln>
            <a:noFill/>
          </a:ln>
        </p:spPr>
      </p:pic>
      <p:pic>
        <p:nvPicPr>
          <p:cNvPr id="185" name="Google Shape;185;p6"/>
          <p:cNvPicPr preferRelativeResize="0"/>
          <p:nvPr/>
        </p:nvPicPr>
        <p:blipFill rotWithShape="1">
          <a:blip r:embed="rId6">
            <a:alphaModFix/>
          </a:blip>
          <a:srcRect t="1000" b="999"/>
          <a:stretch/>
        </p:blipFill>
        <p:spPr>
          <a:xfrm>
            <a:off x="6870700" y="1473200"/>
            <a:ext cx="2743200" cy="1828800"/>
          </a:xfrm>
          <a:prstGeom prst="roundRect">
            <a:avLst>
              <a:gd name="adj" fmla="val 5555"/>
            </a:avLst>
          </a:prstGeom>
          <a:noFill/>
          <a:ln>
            <a:noFill/>
          </a:ln>
        </p:spPr>
      </p:pic>
      <p:sp>
        <p:nvSpPr>
          <p:cNvPr id="186" name="Google Shape;186;p6"/>
          <p:cNvSpPr txBox="1"/>
          <p:nvPr/>
        </p:nvSpPr>
        <p:spPr>
          <a:xfrm>
            <a:off x="762000" y="355600"/>
            <a:ext cx="8864600" cy="419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2800" b="1">
                <a:solidFill>
                  <a:srgbClr val="000000"/>
                </a:solidFill>
                <a:latin typeface="Arial"/>
                <a:ea typeface="Arial"/>
                <a:cs typeface="Arial"/>
                <a:sym typeface="Arial"/>
              </a:rPr>
              <a:t>Regulatory Changes</a:t>
            </a:r>
            <a:endParaRPr sz="1100">
              <a:solidFill>
                <a:schemeClr val="dk1"/>
              </a:solidFill>
              <a:latin typeface="Calibri"/>
              <a:ea typeface="Calibri"/>
              <a:cs typeface="Calibri"/>
              <a:sym typeface="Calibri"/>
            </a:endParaRPr>
          </a:p>
        </p:txBody>
      </p:sp>
      <p:sp>
        <p:nvSpPr>
          <p:cNvPr id="187" name="Google Shape;187;p6"/>
          <p:cNvSpPr txBox="1"/>
          <p:nvPr/>
        </p:nvSpPr>
        <p:spPr>
          <a:xfrm>
            <a:off x="762000" y="3517900"/>
            <a:ext cx="27432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Evolving Regulations</a:t>
            </a:r>
            <a:endParaRPr sz="1100">
              <a:solidFill>
                <a:schemeClr val="dk1"/>
              </a:solidFill>
              <a:latin typeface="Calibri"/>
              <a:ea typeface="Calibri"/>
              <a:cs typeface="Calibri"/>
              <a:sym typeface="Calibri"/>
            </a:endParaRPr>
          </a:p>
        </p:txBody>
      </p:sp>
      <p:sp>
        <p:nvSpPr>
          <p:cNvPr id="188" name="Google Shape;188;p6"/>
          <p:cNvSpPr txBox="1"/>
          <p:nvPr/>
        </p:nvSpPr>
        <p:spPr>
          <a:xfrm>
            <a:off x="3810000" y="3517900"/>
            <a:ext cx="27432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Compliance Challenges</a:t>
            </a:r>
            <a:endParaRPr sz="1100">
              <a:solidFill>
                <a:schemeClr val="dk1"/>
              </a:solidFill>
              <a:latin typeface="Calibri"/>
              <a:ea typeface="Calibri"/>
              <a:cs typeface="Calibri"/>
              <a:sym typeface="Calibri"/>
            </a:endParaRPr>
          </a:p>
        </p:txBody>
      </p:sp>
      <p:sp>
        <p:nvSpPr>
          <p:cNvPr id="189" name="Google Shape;189;p6"/>
          <p:cNvSpPr txBox="1"/>
          <p:nvPr/>
        </p:nvSpPr>
        <p:spPr>
          <a:xfrm>
            <a:off x="6870700" y="3517900"/>
            <a:ext cx="2743200" cy="546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Impact of Technology on Regulation</a:t>
            </a:r>
            <a:endParaRPr sz="1100">
              <a:solidFill>
                <a:schemeClr val="dk1"/>
              </a:solidFill>
              <a:latin typeface="Calibri"/>
              <a:ea typeface="Calibri"/>
              <a:cs typeface="Calibri"/>
              <a:sym typeface="Calibri"/>
            </a:endParaRPr>
          </a:p>
        </p:txBody>
      </p:sp>
      <p:sp>
        <p:nvSpPr>
          <p:cNvPr id="190" name="Google Shape;190;p6"/>
          <p:cNvSpPr txBox="1"/>
          <p:nvPr/>
        </p:nvSpPr>
        <p:spPr>
          <a:xfrm>
            <a:off x="762000" y="3911600"/>
            <a:ext cx="2743200" cy="17018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300" b="0">
                <a:solidFill>
                  <a:srgbClr val="000000"/>
                </a:solidFill>
                <a:latin typeface="Arial"/>
                <a:ea typeface="Arial"/>
                <a:cs typeface="Arial"/>
                <a:sym typeface="Arial"/>
              </a:rPr>
              <a:t>Changes in tax laws and financial reporting standards will continue to require accountants and tax consultants to stay updated with the latest regulations. This will maintain the demand for tax consultants who specialize in navigating complex and evolving tax codes.</a:t>
            </a:r>
            <a:endParaRPr sz="1000">
              <a:solidFill>
                <a:schemeClr val="dk1"/>
              </a:solidFill>
              <a:latin typeface="Calibri"/>
              <a:ea typeface="Calibri"/>
              <a:cs typeface="Calibri"/>
              <a:sym typeface="Calibri"/>
            </a:endParaRPr>
          </a:p>
        </p:txBody>
      </p:sp>
      <p:sp>
        <p:nvSpPr>
          <p:cNvPr id="191" name="Google Shape;191;p6"/>
          <p:cNvSpPr txBox="1"/>
          <p:nvPr/>
        </p:nvSpPr>
        <p:spPr>
          <a:xfrm>
            <a:off x="3810000" y="3911600"/>
            <a:ext cx="2743200" cy="1270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300" b="0">
                <a:solidFill>
                  <a:srgbClr val="000000"/>
                </a:solidFill>
                <a:latin typeface="Arial"/>
                <a:ea typeface="Arial"/>
                <a:cs typeface="Arial"/>
                <a:sym typeface="Arial"/>
              </a:rPr>
              <a:t>As regulations become more stringent, accountants will face increased pressure to ensure compliance, necessitating a deeper understanding of legal frameworks and potential implications for clients.</a:t>
            </a:r>
            <a:endParaRPr sz="1000">
              <a:solidFill>
                <a:schemeClr val="dk1"/>
              </a:solidFill>
              <a:latin typeface="Calibri"/>
              <a:ea typeface="Calibri"/>
              <a:cs typeface="Calibri"/>
              <a:sym typeface="Calibri"/>
            </a:endParaRPr>
          </a:p>
        </p:txBody>
      </p:sp>
      <p:sp>
        <p:nvSpPr>
          <p:cNvPr id="192" name="Google Shape;192;p6"/>
          <p:cNvSpPr txBox="1"/>
          <p:nvPr/>
        </p:nvSpPr>
        <p:spPr>
          <a:xfrm>
            <a:off x="6870700" y="4191000"/>
            <a:ext cx="2743200" cy="1270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300" b="0">
                <a:solidFill>
                  <a:srgbClr val="000000"/>
                </a:solidFill>
                <a:latin typeface="Arial"/>
                <a:ea typeface="Arial"/>
                <a:cs typeface="Arial"/>
                <a:sym typeface="Arial"/>
              </a:rPr>
              <a:t>The integration of technology in accounting practices will influence regulatory frameworks, leading to new compliance requirements that professionals must adapt to in order to remain effective and relevant.</a:t>
            </a:r>
            <a:endParaRPr sz="10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197" name="Google Shape;197;p7"/>
          <p:cNvPicPr preferRelativeResize="0"/>
          <p:nvPr/>
        </p:nvPicPr>
        <p:blipFill rotWithShape="1">
          <a:blip r:embed="rId3">
            <a:alphaModFix/>
          </a:blip>
          <a:srcRect l="10000" r="10000"/>
          <a:stretch/>
        </p:blipFill>
        <p:spPr>
          <a:xfrm>
            <a:off x="0" y="0"/>
            <a:ext cx="10388600" cy="7251700"/>
          </a:xfrm>
          <a:prstGeom prst="rect">
            <a:avLst/>
          </a:prstGeom>
          <a:noFill/>
          <a:ln>
            <a:noFill/>
          </a:ln>
        </p:spPr>
      </p:pic>
      <p:sp>
        <p:nvSpPr>
          <p:cNvPr id="198" name="Google Shape;198;p7"/>
          <p:cNvSpPr/>
          <p:nvPr/>
        </p:nvSpPr>
        <p:spPr>
          <a:xfrm>
            <a:off x="0" y="0"/>
            <a:ext cx="10388600" cy="72517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99" name="Google Shape;199;p7"/>
          <p:cNvPicPr preferRelativeResize="0"/>
          <p:nvPr/>
        </p:nvPicPr>
        <p:blipFill rotWithShape="1">
          <a:blip r:embed="rId4">
            <a:alphaModFix/>
          </a:blip>
          <a:srcRect l="15000" r="14999"/>
          <a:stretch/>
        </p:blipFill>
        <p:spPr>
          <a:xfrm>
            <a:off x="762000" y="1663700"/>
            <a:ext cx="2743200" cy="4838700"/>
          </a:xfrm>
          <a:prstGeom prst="roundRect">
            <a:avLst>
              <a:gd name="adj" fmla="val 10185"/>
            </a:avLst>
          </a:prstGeom>
          <a:noFill/>
          <a:ln>
            <a:noFill/>
          </a:ln>
        </p:spPr>
      </p:pic>
      <p:pic>
        <p:nvPicPr>
          <p:cNvPr id="200" name="Google Shape;200;p7"/>
          <p:cNvPicPr preferRelativeResize="0"/>
          <p:nvPr/>
        </p:nvPicPr>
        <p:blipFill rotWithShape="1">
          <a:blip r:embed="rId5">
            <a:alphaModFix/>
          </a:blip>
          <a:srcRect l="15000" r="14999"/>
          <a:stretch/>
        </p:blipFill>
        <p:spPr>
          <a:xfrm>
            <a:off x="3810000" y="1663700"/>
            <a:ext cx="2743200" cy="4838700"/>
          </a:xfrm>
          <a:prstGeom prst="roundRect">
            <a:avLst>
              <a:gd name="adj" fmla="val 10185"/>
            </a:avLst>
          </a:prstGeom>
          <a:noFill/>
          <a:ln>
            <a:noFill/>
          </a:ln>
        </p:spPr>
      </p:pic>
      <p:pic>
        <p:nvPicPr>
          <p:cNvPr id="201" name="Google Shape;201;p7"/>
          <p:cNvPicPr preferRelativeResize="0"/>
          <p:nvPr/>
        </p:nvPicPr>
        <p:blipFill rotWithShape="1">
          <a:blip r:embed="rId4">
            <a:alphaModFix/>
          </a:blip>
          <a:srcRect l="15000" r="14999"/>
          <a:stretch/>
        </p:blipFill>
        <p:spPr>
          <a:xfrm>
            <a:off x="6870700" y="1663700"/>
            <a:ext cx="2743200" cy="4838700"/>
          </a:xfrm>
          <a:prstGeom prst="roundRect">
            <a:avLst>
              <a:gd name="adj" fmla="val 10185"/>
            </a:avLst>
          </a:prstGeom>
          <a:noFill/>
          <a:ln>
            <a:noFill/>
          </a:ln>
        </p:spPr>
      </p:pic>
      <p:sp>
        <p:nvSpPr>
          <p:cNvPr id="202" name="Google Shape;202;p7"/>
          <p:cNvSpPr/>
          <p:nvPr/>
        </p:nvSpPr>
        <p:spPr>
          <a:xfrm>
            <a:off x="762000" y="1866900"/>
            <a:ext cx="0" cy="7112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7"/>
          <p:cNvSpPr/>
          <p:nvPr/>
        </p:nvSpPr>
        <p:spPr>
          <a:xfrm>
            <a:off x="762000" y="1663700"/>
            <a:ext cx="2743200" cy="4838700"/>
          </a:xfrm>
          <a:prstGeom prst="roundRect">
            <a:avLst>
              <a:gd name="adj" fmla="val 10185"/>
            </a:avLst>
          </a:prstGeom>
          <a:solidFill>
            <a:srgbClr val="000000">
              <a:alpha val="0"/>
            </a:srgbClr>
          </a:solidFill>
          <a:ln w="25400" cap="flat" cmpd="sng">
            <a:solidFill>
              <a:srgbClr val="FFFFFF">
                <a:alpha val="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7"/>
          <p:cNvSpPr/>
          <p:nvPr/>
        </p:nvSpPr>
        <p:spPr>
          <a:xfrm>
            <a:off x="3810000" y="1866900"/>
            <a:ext cx="0" cy="7112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7"/>
          <p:cNvSpPr/>
          <p:nvPr/>
        </p:nvSpPr>
        <p:spPr>
          <a:xfrm>
            <a:off x="3810000" y="1663700"/>
            <a:ext cx="2743200" cy="4838700"/>
          </a:xfrm>
          <a:prstGeom prst="roundRect">
            <a:avLst>
              <a:gd name="adj" fmla="val 10185"/>
            </a:avLst>
          </a:prstGeom>
          <a:solidFill>
            <a:srgbClr val="000000">
              <a:alpha val="0"/>
            </a:srgbClr>
          </a:solidFill>
          <a:ln w="25400" cap="flat" cmpd="sng">
            <a:solidFill>
              <a:srgbClr val="FFFFFF">
                <a:alpha val="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7"/>
          <p:cNvSpPr/>
          <p:nvPr/>
        </p:nvSpPr>
        <p:spPr>
          <a:xfrm>
            <a:off x="6870700" y="1866900"/>
            <a:ext cx="0" cy="7112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7"/>
          <p:cNvSpPr/>
          <p:nvPr/>
        </p:nvSpPr>
        <p:spPr>
          <a:xfrm>
            <a:off x="6870700" y="1663700"/>
            <a:ext cx="2743200" cy="4838700"/>
          </a:xfrm>
          <a:prstGeom prst="roundRect">
            <a:avLst>
              <a:gd name="adj" fmla="val 10185"/>
            </a:avLst>
          </a:prstGeom>
          <a:solidFill>
            <a:srgbClr val="000000">
              <a:alpha val="0"/>
            </a:srgbClr>
          </a:solidFill>
          <a:ln w="25400" cap="flat" cmpd="sng">
            <a:solidFill>
              <a:srgbClr val="FFFFFF">
                <a:alpha val="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7"/>
          <p:cNvSpPr txBox="1"/>
          <p:nvPr/>
        </p:nvSpPr>
        <p:spPr>
          <a:xfrm>
            <a:off x="1092200" y="1993900"/>
            <a:ext cx="2082800" cy="635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4200" b="1">
                <a:solidFill>
                  <a:srgbClr val="FFFFFF"/>
                </a:solidFill>
                <a:latin typeface="Arial"/>
                <a:ea typeface="Arial"/>
                <a:cs typeface="Arial"/>
                <a:sym typeface="Arial"/>
              </a:rPr>
              <a:t>01</a:t>
            </a:r>
            <a:endParaRPr sz="1100">
              <a:solidFill>
                <a:schemeClr val="dk1"/>
              </a:solidFill>
              <a:latin typeface="Calibri"/>
              <a:ea typeface="Calibri"/>
              <a:cs typeface="Calibri"/>
              <a:sym typeface="Calibri"/>
            </a:endParaRPr>
          </a:p>
        </p:txBody>
      </p:sp>
      <p:sp>
        <p:nvSpPr>
          <p:cNvPr id="209" name="Google Shape;209;p7"/>
          <p:cNvSpPr txBox="1"/>
          <p:nvPr/>
        </p:nvSpPr>
        <p:spPr>
          <a:xfrm>
            <a:off x="4140200" y="1993900"/>
            <a:ext cx="2082800" cy="635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4200" b="1">
                <a:solidFill>
                  <a:srgbClr val="FFFFFF"/>
                </a:solidFill>
                <a:latin typeface="Arial"/>
                <a:ea typeface="Arial"/>
                <a:cs typeface="Arial"/>
                <a:sym typeface="Arial"/>
              </a:rPr>
              <a:t>02</a:t>
            </a:r>
            <a:endParaRPr sz="1100">
              <a:solidFill>
                <a:schemeClr val="dk1"/>
              </a:solidFill>
              <a:latin typeface="Calibri"/>
              <a:ea typeface="Calibri"/>
              <a:cs typeface="Calibri"/>
              <a:sym typeface="Calibri"/>
            </a:endParaRPr>
          </a:p>
        </p:txBody>
      </p:sp>
      <p:sp>
        <p:nvSpPr>
          <p:cNvPr id="210" name="Google Shape;210;p7"/>
          <p:cNvSpPr txBox="1"/>
          <p:nvPr/>
        </p:nvSpPr>
        <p:spPr>
          <a:xfrm>
            <a:off x="7200900" y="1993900"/>
            <a:ext cx="2082800" cy="635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4200" b="1">
                <a:solidFill>
                  <a:srgbClr val="FFFFFF"/>
                </a:solidFill>
                <a:latin typeface="Arial"/>
                <a:ea typeface="Arial"/>
                <a:cs typeface="Arial"/>
                <a:sym typeface="Arial"/>
              </a:rPr>
              <a:t>03</a:t>
            </a:r>
            <a:endParaRPr sz="1100">
              <a:solidFill>
                <a:schemeClr val="dk1"/>
              </a:solidFill>
              <a:latin typeface="Calibri"/>
              <a:ea typeface="Calibri"/>
              <a:cs typeface="Calibri"/>
              <a:sym typeface="Calibri"/>
            </a:endParaRPr>
          </a:p>
        </p:txBody>
      </p:sp>
      <p:sp>
        <p:nvSpPr>
          <p:cNvPr id="211" name="Google Shape;211;p7"/>
          <p:cNvSpPr txBox="1"/>
          <p:nvPr/>
        </p:nvSpPr>
        <p:spPr>
          <a:xfrm>
            <a:off x="762000" y="533400"/>
            <a:ext cx="8864600" cy="419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2800" b="1">
                <a:solidFill>
                  <a:srgbClr val="FFFFFF"/>
                </a:solidFill>
                <a:latin typeface="Arial"/>
                <a:ea typeface="Arial"/>
                <a:cs typeface="Arial"/>
                <a:sym typeface="Arial"/>
              </a:rPr>
              <a:t>Globalization and Remote Work</a:t>
            </a:r>
            <a:endParaRPr sz="1100">
              <a:solidFill>
                <a:schemeClr val="dk1"/>
              </a:solidFill>
              <a:latin typeface="Calibri"/>
              <a:ea typeface="Calibri"/>
              <a:cs typeface="Calibri"/>
              <a:sym typeface="Calibri"/>
            </a:endParaRPr>
          </a:p>
        </p:txBody>
      </p:sp>
      <p:sp>
        <p:nvSpPr>
          <p:cNvPr id="212" name="Google Shape;212;p7"/>
          <p:cNvSpPr txBox="1"/>
          <p:nvPr/>
        </p:nvSpPr>
        <p:spPr>
          <a:xfrm>
            <a:off x="1085800" y="2666950"/>
            <a:ext cx="2082900" cy="546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FFFFFF"/>
                </a:solidFill>
                <a:latin typeface="Arial"/>
                <a:ea typeface="Arial"/>
                <a:cs typeface="Arial"/>
                <a:sym typeface="Arial"/>
              </a:rPr>
              <a:t>Remote and Global Teams</a:t>
            </a:r>
            <a:endParaRPr sz="1100">
              <a:solidFill>
                <a:schemeClr val="dk1"/>
              </a:solidFill>
              <a:latin typeface="Calibri"/>
              <a:ea typeface="Calibri"/>
              <a:cs typeface="Calibri"/>
              <a:sym typeface="Calibri"/>
            </a:endParaRPr>
          </a:p>
        </p:txBody>
      </p:sp>
      <p:sp>
        <p:nvSpPr>
          <p:cNvPr id="213" name="Google Shape;213;p7"/>
          <p:cNvSpPr txBox="1"/>
          <p:nvPr/>
        </p:nvSpPr>
        <p:spPr>
          <a:xfrm>
            <a:off x="4133800" y="2666950"/>
            <a:ext cx="2082900" cy="546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FFFFFF"/>
                </a:solidFill>
                <a:latin typeface="Arial"/>
                <a:ea typeface="Arial"/>
                <a:cs typeface="Arial"/>
                <a:sym typeface="Arial"/>
              </a:rPr>
              <a:t>Cultural Competence</a:t>
            </a:r>
            <a:endParaRPr sz="1100">
              <a:solidFill>
                <a:schemeClr val="dk1"/>
              </a:solidFill>
              <a:latin typeface="Calibri"/>
              <a:ea typeface="Calibri"/>
              <a:cs typeface="Calibri"/>
              <a:sym typeface="Calibri"/>
            </a:endParaRPr>
          </a:p>
        </p:txBody>
      </p:sp>
      <p:sp>
        <p:nvSpPr>
          <p:cNvPr id="214" name="Google Shape;214;p7"/>
          <p:cNvSpPr txBox="1"/>
          <p:nvPr/>
        </p:nvSpPr>
        <p:spPr>
          <a:xfrm>
            <a:off x="7194500" y="2666950"/>
            <a:ext cx="2082900" cy="546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FFFFFF"/>
                </a:solidFill>
                <a:latin typeface="Arial"/>
                <a:ea typeface="Arial"/>
                <a:cs typeface="Arial"/>
                <a:sym typeface="Arial"/>
              </a:rPr>
              <a:t>Technology Utilization</a:t>
            </a:r>
            <a:endParaRPr sz="1100">
              <a:solidFill>
                <a:schemeClr val="dk1"/>
              </a:solidFill>
              <a:latin typeface="Calibri"/>
              <a:ea typeface="Calibri"/>
              <a:cs typeface="Calibri"/>
              <a:sym typeface="Calibri"/>
            </a:endParaRPr>
          </a:p>
        </p:txBody>
      </p:sp>
      <p:sp>
        <p:nvSpPr>
          <p:cNvPr id="215" name="Google Shape;215;p7"/>
          <p:cNvSpPr txBox="1"/>
          <p:nvPr/>
        </p:nvSpPr>
        <p:spPr>
          <a:xfrm>
            <a:off x="1085800" y="3378150"/>
            <a:ext cx="2082900" cy="2121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FFFFFF"/>
                </a:solidFill>
                <a:latin typeface="Arial"/>
                <a:ea typeface="Arial"/>
                <a:cs typeface="Arial"/>
                <a:sym typeface="Arial"/>
              </a:rPr>
              <a:t>The COVID-19 pandemic accelerated the trend of remote work, and this is expected to continue. Accountants and auditors will need to be comfortable working in remote and global teams, using cloud-based tools and collaborating across time zones.</a:t>
            </a:r>
            <a:endParaRPr sz="1100">
              <a:solidFill>
                <a:schemeClr val="dk1"/>
              </a:solidFill>
              <a:latin typeface="Calibri"/>
              <a:ea typeface="Calibri"/>
              <a:cs typeface="Calibri"/>
              <a:sym typeface="Calibri"/>
            </a:endParaRPr>
          </a:p>
        </p:txBody>
      </p:sp>
      <p:sp>
        <p:nvSpPr>
          <p:cNvPr id="216" name="Google Shape;216;p7"/>
          <p:cNvSpPr txBox="1"/>
          <p:nvPr/>
        </p:nvSpPr>
        <p:spPr>
          <a:xfrm>
            <a:off x="4133800" y="3378150"/>
            <a:ext cx="2082900" cy="19176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FFFFFF"/>
                </a:solidFill>
                <a:latin typeface="Arial"/>
                <a:ea typeface="Arial"/>
                <a:cs typeface="Arial"/>
                <a:sym typeface="Arial"/>
              </a:rPr>
              <a:t>As professionals work with diverse teams across different countries, understanding cultural differences and communication styles will be essential for effective collaboration and relationship building.</a:t>
            </a:r>
            <a:endParaRPr sz="1100">
              <a:solidFill>
                <a:schemeClr val="dk1"/>
              </a:solidFill>
              <a:latin typeface="Calibri"/>
              <a:ea typeface="Calibri"/>
              <a:cs typeface="Calibri"/>
              <a:sym typeface="Calibri"/>
            </a:endParaRPr>
          </a:p>
        </p:txBody>
      </p:sp>
      <p:sp>
        <p:nvSpPr>
          <p:cNvPr id="217" name="Google Shape;217;p7"/>
          <p:cNvSpPr txBox="1"/>
          <p:nvPr/>
        </p:nvSpPr>
        <p:spPr>
          <a:xfrm>
            <a:off x="7194500" y="3378150"/>
            <a:ext cx="2082900" cy="19176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400" b="0">
                <a:solidFill>
                  <a:srgbClr val="FFFFFF"/>
                </a:solidFill>
                <a:latin typeface="Arial"/>
                <a:ea typeface="Arial"/>
                <a:cs typeface="Arial"/>
                <a:sym typeface="Arial"/>
              </a:rPr>
              <a:t>Embracing technology such as video conferencing, project management software, and collaborative platforms will be crucial for maintaining productivity and ensuring seamless communication in a remote work environment.</a:t>
            </a:r>
            <a:endParaRPr sz="11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2" name="Google Shape;222;p8"/>
          <p:cNvPicPr preferRelativeResize="0"/>
          <p:nvPr/>
        </p:nvPicPr>
        <p:blipFill rotWithShape="1">
          <a:blip r:embed="rId3">
            <a:alphaModFix/>
          </a:blip>
          <a:srcRect l="1000" r="999"/>
          <a:stretch/>
        </p:blipFill>
        <p:spPr>
          <a:xfrm>
            <a:off x="0" y="0"/>
            <a:ext cx="10388600" cy="5854700"/>
          </a:xfrm>
          <a:prstGeom prst="rect">
            <a:avLst/>
          </a:prstGeom>
          <a:noFill/>
          <a:ln>
            <a:noFill/>
          </a:ln>
        </p:spPr>
      </p:pic>
      <p:sp>
        <p:nvSpPr>
          <p:cNvPr id="223" name="Google Shape;223;p8"/>
          <p:cNvSpPr/>
          <p:nvPr/>
        </p:nvSpPr>
        <p:spPr>
          <a:xfrm>
            <a:off x="0" y="0"/>
            <a:ext cx="10388600" cy="58547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24" name="Google Shape;224;p8"/>
          <p:cNvPicPr preferRelativeResize="0"/>
          <p:nvPr/>
        </p:nvPicPr>
        <p:blipFill rotWithShape="1">
          <a:blip r:embed="rId4">
            <a:alphaModFix/>
          </a:blip>
          <a:srcRect l="1000" r="999"/>
          <a:stretch/>
        </p:blipFill>
        <p:spPr>
          <a:xfrm>
            <a:off x="0" y="0"/>
            <a:ext cx="10388600" cy="5854700"/>
          </a:xfrm>
          <a:prstGeom prst="rect">
            <a:avLst/>
          </a:prstGeom>
          <a:noFill/>
          <a:ln>
            <a:noFill/>
          </a:ln>
        </p:spPr>
      </p:pic>
      <p:sp>
        <p:nvSpPr>
          <p:cNvPr id="225" name="Google Shape;225;p8"/>
          <p:cNvSpPr/>
          <p:nvPr/>
        </p:nvSpPr>
        <p:spPr>
          <a:xfrm>
            <a:off x="762000" y="1524000"/>
            <a:ext cx="8864600" cy="2667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8"/>
          <p:cNvSpPr/>
          <p:nvPr/>
        </p:nvSpPr>
        <p:spPr>
          <a:xfrm>
            <a:off x="0" y="0"/>
            <a:ext cx="10388600" cy="58547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8"/>
          <p:cNvSpPr/>
          <p:nvPr/>
        </p:nvSpPr>
        <p:spPr>
          <a:xfrm>
            <a:off x="3632200" y="4584700"/>
            <a:ext cx="31115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8"/>
          <p:cNvSpPr txBox="1"/>
          <p:nvPr/>
        </p:nvSpPr>
        <p:spPr>
          <a:xfrm>
            <a:off x="762000" y="2603500"/>
            <a:ext cx="8864600" cy="419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None/>
            </a:pPr>
            <a:r>
              <a:rPr lang="en-US" sz="2800" b="1">
                <a:solidFill>
                  <a:srgbClr val="FFFFFF"/>
                </a:solidFill>
                <a:latin typeface="Arial"/>
                <a:ea typeface="Arial"/>
                <a:cs typeface="Arial"/>
                <a:sym typeface="Arial"/>
              </a:rPr>
              <a:t>30-Year Outlook (2054)</a:t>
            </a:r>
            <a:endParaRPr sz="110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pic>
        <p:nvPicPr>
          <p:cNvPr id="233" name="Google Shape;233;p9"/>
          <p:cNvPicPr preferRelativeResize="0"/>
          <p:nvPr/>
        </p:nvPicPr>
        <p:blipFill rotWithShape="1">
          <a:blip r:embed="rId3">
            <a:alphaModFix/>
          </a:blip>
          <a:srcRect l="8000" r="8000"/>
          <a:stretch/>
        </p:blipFill>
        <p:spPr>
          <a:xfrm>
            <a:off x="0" y="-217725"/>
            <a:ext cx="10388602" cy="6870700"/>
          </a:xfrm>
          <a:prstGeom prst="rect">
            <a:avLst/>
          </a:prstGeom>
          <a:noFill/>
          <a:ln>
            <a:noFill/>
          </a:ln>
        </p:spPr>
      </p:pic>
      <p:sp>
        <p:nvSpPr>
          <p:cNvPr id="234" name="Google Shape;234;p9"/>
          <p:cNvSpPr/>
          <p:nvPr/>
        </p:nvSpPr>
        <p:spPr>
          <a:xfrm>
            <a:off x="-12750" y="-394600"/>
            <a:ext cx="10388700" cy="6870600"/>
          </a:xfrm>
          <a:prstGeom prst="rect">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9"/>
          <p:cNvSpPr/>
          <p:nvPr/>
        </p:nvSpPr>
        <p:spPr>
          <a:xfrm>
            <a:off x="762000" y="1255475"/>
            <a:ext cx="2743200" cy="4622700"/>
          </a:xfrm>
          <a:prstGeom prst="roundRect">
            <a:avLst>
              <a:gd name="adj" fmla="val 3703"/>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9"/>
          <p:cNvSpPr/>
          <p:nvPr/>
        </p:nvSpPr>
        <p:spPr>
          <a:xfrm>
            <a:off x="3810000" y="1255475"/>
            <a:ext cx="2743200" cy="4622700"/>
          </a:xfrm>
          <a:prstGeom prst="roundRect">
            <a:avLst>
              <a:gd name="adj" fmla="val 3703"/>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9"/>
          <p:cNvSpPr/>
          <p:nvPr/>
        </p:nvSpPr>
        <p:spPr>
          <a:xfrm>
            <a:off x="6870700" y="1255475"/>
            <a:ext cx="2743200" cy="4622700"/>
          </a:xfrm>
          <a:prstGeom prst="roundRect">
            <a:avLst>
              <a:gd name="adj" fmla="val 3703"/>
            </a:avLst>
          </a:prstGeom>
          <a:solidFill>
            <a:srgbClr val="000000">
              <a:alpha val="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9"/>
          <p:cNvSpPr/>
          <p:nvPr/>
        </p:nvSpPr>
        <p:spPr>
          <a:xfrm>
            <a:off x="762000" y="6235700"/>
            <a:ext cx="27432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9"/>
          <p:cNvSpPr/>
          <p:nvPr/>
        </p:nvSpPr>
        <p:spPr>
          <a:xfrm>
            <a:off x="3810000" y="6235700"/>
            <a:ext cx="27432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9"/>
          <p:cNvSpPr/>
          <p:nvPr/>
        </p:nvSpPr>
        <p:spPr>
          <a:xfrm>
            <a:off x="6870700" y="6235700"/>
            <a:ext cx="2743200" cy="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41" name="Google Shape;241;p9"/>
          <p:cNvPicPr preferRelativeResize="0"/>
          <p:nvPr/>
        </p:nvPicPr>
        <p:blipFill rotWithShape="1">
          <a:blip r:embed="rId4">
            <a:alphaModFix/>
          </a:blip>
          <a:srcRect l="8000" r="8000"/>
          <a:stretch/>
        </p:blipFill>
        <p:spPr>
          <a:xfrm>
            <a:off x="762000" y="1473200"/>
            <a:ext cx="2743200" cy="1828800"/>
          </a:xfrm>
          <a:prstGeom prst="roundRect">
            <a:avLst>
              <a:gd name="adj" fmla="val 5555"/>
            </a:avLst>
          </a:prstGeom>
          <a:noFill/>
          <a:ln>
            <a:noFill/>
          </a:ln>
        </p:spPr>
      </p:pic>
      <p:pic>
        <p:nvPicPr>
          <p:cNvPr id="242" name="Google Shape;242;p9"/>
          <p:cNvPicPr preferRelativeResize="0"/>
          <p:nvPr/>
        </p:nvPicPr>
        <p:blipFill rotWithShape="1">
          <a:blip r:embed="rId5">
            <a:alphaModFix/>
          </a:blip>
          <a:srcRect t="33000" b="33000"/>
          <a:stretch/>
        </p:blipFill>
        <p:spPr>
          <a:xfrm>
            <a:off x="3810000" y="1473200"/>
            <a:ext cx="2743200" cy="1828800"/>
          </a:xfrm>
          <a:prstGeom prst="roundRect">
            <a:avLst>
              <a:gd name="adj" fmla="val 5555"/>
            </a:avLst>
          </a:prstGeom>
          <a:noFill/>
          <a:ln>
            <a:noFill/>
          </a:ln>
        </p:spPr>
      </p:pic>
      <p:pic>
        <p:nvPicPr>
          <p:cNvPr id="243" name="Google Shape;243;p9"/>
          <p:cNvPicPr preferRelativeResize="0"/>
          <p:nvPr/>
        </p:nvPicPr>
        <p:blipFill rotWithShape="1">
          <a:blip r:embed="rId6">
            <a:alphaModFix/>
          </a:blip>
          <a:srcRect l="8000" r="8000"/>
          <a:stretch/>
        </p:blipFill>
        <p:spPr>
          <a:xfrm>
            <a:off x="6870700" y="1473200"/>
            <a:ext cx="2743200" cy="1828800"/>
          </a:xfrm>
          <a:prstGeom prst="roundRect">
            <a:avLst>
              <a:gd name="adj" fmla="val 5555"/>
            </a:avLst>
          </a:prstGeom>
          <a:noFill/>
          <a:ln>
            <a:noFill/>
          </a:ln>
        </p:spPr>
      </p:pic>
      <p:sp>
        <p:nvSpPr>
          <p:cNvPr id="244" name="Google Shape;244;p9"/>
          <p:cNvSpPr txBox="1"/>
          <p:nvPr/>
        </p:nvSpPr>
        <p:spPr>
          <a:xfrm>
            <a:off x="762000" y="192325"/>
            <a:ext cx="8864700" cy="4191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2800" b="1">
                <a:solidFill>
                  <a:srgbClr val="000000"/>
                </a:solidFill>
                <a:latin typeface="Arial"/>
                <a:ea typeface="Arial"/>
                <a:cs typeface="Arial"/>
                <a:sym typeface="Arial"/>
              </a:rPr>
              <a:t>Significant Technological Advancements</a:t>
            </a:r>
            <a:endParaRPr sz="1100">
              <a:solidFill>
                <a:schemeClr val="dk1"/>
              </a:solidFill>
              <a:latin typeface="Calibri"/>
              <a:ea typeface="Calibri"/>
              <a:cs typeface="Calibri"/>
              <a:sym typeface="Calibri"/>
            </a:endParaRPr>
          </a:p>
        </p:txBody>
      </p:sp>
      <p:sp>
        <p:nvSpPr>
          <p:cNvPr id="245" name="Google Shape;245;p9"/>
          <p:cNvSpPr txBox="1"/>
          <p:nvPr/>
        </p:nvSpPr>
        <p:spPr>
          <a:xfrm>
            <a:off x="762000" y="3331538"/>
            <a:ext cx="2743200" cy="546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Advanced AI and Blockchain</a:t>
            </a:r>
            <a:endParaRPr sz="1100">
              <a:solidFill>
                <a:schemeClr val="dk1"/>
              </a:solidFill>
              <a:latin typeface="Calibri"/>
              <a:ea typeface="Calibri"/>
              <a:cs typeface="Calibri"/>
              <a:sym typeface="Calibri"/>
            </a:endParaRPr>
          </a:p>
        </p:txBody>
      </p:sp>
      <p:sp>
        <p:nvSpPr>
          <p:cNvPr id="246" name="Google Shape;246;p9"/>
          <p:cNvSpPr txBox="1"/>
          <p:nvPr/>
        </p:nvSpPr>
        <p:spPr>
          <a:xfrm>
            <a:off x="3816350" y="3471188"/>
            <a:ext cx="2743200" cy="2667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Quantum Computing</a:t>
            </a:r>
            <a:endParaRPr sz="1100">
              <a:solidFill>
                <a:schemeClr val="dk1"/>
              </a:solidFill>
              <a:latin typeface="Calibri"/>
              <a:ea typeface="Calibri"/>
              <a:cs typeface="Calibri"/>
              <a:sym typeface="Calibri"/>
            </a:endParaRPr>
          </a:p>
        </p:txBody>
      </p:sp>
      <p:sp>
        <p:nvSpPr>
          <p:cNvPr id="247" name="Google Shape;247;p9"/>
          <p:cNvSpPr txBox="1"/>
          <p:nvPr/>
        </p:nvSpPr>
        <p:spPr>
          <a:xfrm>
            <a:off x="6870700" y="3331538"/>
            <a:ext cx="2743200" cy="5460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a:solidFill>
                  <a:srgbClr val="000000"/>
                </a:solidFill>
                <a:latin typeface="Arial"/>
                <a:ea typeface="Arial"/>
                <a:cs typeface="Arial"/>
                <a:sym typeface="Arial"/>
              </a:rPr>
              <a:t>Integration of Emerging Technologies</a:t>
            </a:r>
            <a:endParaRPr sz="1100">
              <a:solidFill>
                <a:schemeClr val="dk1"/>
              </a:solidFill>
              <a:latin typeface="Calibri"/>
              <a:ea typeface="Calibri"/>
              <a:cs typeface="Calibri"/>
              <a:sym typeface="Calibri"/>
            </a:endParaRPr>
          </a:p>
        </p:txBody>
      </p:sp>
      <p:sp>
        <p:nvSpPr>
          <p:cNvPr id="248" name="Google Shape;248;p9"/>
          <p:cNvSpPr txBox="1"/>
          <p:nvPr/>
        </p:nvSpPr>
        <p:spPr>
          <a:xfrm>
            <a:off x="762000" y="3973275"/>
            <a:ext cx="2743200" cy="19176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300" b="0">
                <a:solidFill>
                  <a:srgbClr val="000000"/>
                </a:solidFill>
                <a:latin typeface="Arial"/>
                <a:ea typeface="Arial"/>
                <a:cs typeface="Arial"/>
                <a:sym typeface="Arial"/>
              </a:rPr>
              <a:t>By 2054, AI could handle most of the traditional accounting and auditing tasks, including some forms of forensic accounting and tax consulting. Blockchain technology may lead to real-time auditing and continuous monitoring of financial transactions, reducing the need for periodic audits.</a:t>
            </a:r>
            <a:endParaRPr sz="1000">
              <a:solidFill>
                <a:schemeClr val="dk1"/>
              </a:solidFill>
              <a:latin typeface="Calibri"/>
              <a:ea typeface="Calibri"/>
              <a:cs typeface="Calibri"/>
              <a:sym typeface="Calibri"/>
            </a:endParaRPr>
          </a:p>
        </p:txBody>
      </p:sp>
      <p:sp>
        <p:nvSpPr>
          <p:cNvPr id="249" name="Google Shape;249;p9"/>
          <p:cNvSpPr txBox="1"/>
          <p:nvPr/>
        </p:nvSpPr>
        <p:spPr>
          <a:xfrm>
            <a:off x="3816350" y="3907075"/>
            <a:ext cx="2743200" cy="14859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300" b="0">
                <a:solidFill>
                  <a:srgbClr val="000000"/>
                </a:solidFill>
                <a:latin typeface="Arial"/>
                <a:ea typeface="Arial"/>
                <a:cs typeface="Arial"/>
                <a:sym typeface="Arial"/>
              </a:rPr>
              <a:t>If quantum computing becomes mainstream, it could drastically change data processing capabilities, allowing for even more sophisticated financial analysis and modeling, potentially transforming the role of financial advisors and consultants.</a:t>
            </a:r>
            <a:endParaRPr sz="1000">
              <a:solidFill>
                <a:schemeClr val="dk1"/>
              </a:solidFill>
              <a:latin typeface="Calibri"/>
              <a:ea typeface="Calibri"/>
              <a:cs typeface="Calibri"/>
              <a:sym typeface="Calibri"/>
            </a:endParaRPr>
          </a:p>
        </p:txBody>
      </p:sp>
      <p:sp>
        <p:nvSpPr>
          <p:cNvPr id="250" name="Google Shape;250;p9"/>
          <p:cNvSpPr txBox="1"/>
          <p:nvPr/>
        </p:nvSpPr>
        <p:spPr>
          <a:xfrm>
            <a:off x="6870700" y="3973275"/>
            <a:ext cx="2743200" cy="1485900"/>
          </a:xfrm>
          <a:prstGeom prst="rect">
            <a:avLst/>
          </a:prstGeom>
          <a:solidFill>
            <a:srgbClr val="000000">
              <a:alpha val="0"/>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300" b="0">
                <a:solidFill>
                  <a:srgbClr val="000000"/>
                </a:solidFill>
                <a:latin typeface="Arial"/>
                <a:ea typeface="Arial"/>
                <a:cs typeface="Arial"/>
                <a:sym typeface="Arial"/>
              </a:rPr>
              <a:t>The convergence of various technologies such as AI, machine learning, and blockchain will create new opportunities for accountants to enhance efficiency, accuracy, and transparency in financial reporting and compliance processes.</a:t>
            </a:r>
            <a:endParaRPr sz="10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1422</Words>
  <Application>Microsoft Office PowerPoint</Application>
  <PresentationFormat>Custom</PresentationFormat>
  <Paragraphs>113</Paragraphs>
  <Slides>18</Slides>
  <Notes>18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Kristina Alekniene</dc:creator>
  <cp:lastModifiedBy>Carly Haines</cp:lastModifiedBy>
  <cp:revision>1</cp:revision>
  <dcterms:created xsi:type="dcterms:W3CDTF">2006-08-16T00:00:00Z</dcterms:created>
  <dcterms:modified xsi:type="dcterms:W3CDTF">2024-09-04T14:53:19Z</dcterms:modified>
</cp:coreProperties>
</file>